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Roboto"/>
      <p:regular r:id="rId36"/>
      <p:bold r:id="rId37"/>
      <p:italic r:id="rId38"/>
      <p:boldItalic r:id="rId39"/>
    </p:embeddedFont>
    <p:embeddedFont>
      <p:font typeface="Lora"/>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564"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Roboto-boldItalic.fntdata"/><Relationship Id="rId18" Type="http://schemas.openxmlformats.org/officeDocument/2006/relationships/slide" Target="slides/slide13.xml"/><Relationship Id="rId42" Type="http://schemas.openxmlformats.org/officeDocument/2006/relationships/font" Target="fonts/Lora-italic.fntdata"/><Relationship Id="rId21" Type="http://schemas.openxmlformats.org/officeDocument/2006/relationships/slide" Target="slides/slide16.xml"/><Relationship Id="rId34" Type="http://schemas.openxmlformats.org/officeDocument/2006/relationships/font" Target="fonts/Raleway-italic.fntdata"/><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Lora-regular.fntdata"/><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aleway-regular.fntdata"/><Relationship Id="rId37" Type="http://schemas.openxmlformats.org/officeDocument/2006/relationships/font" Target="fonts/Roboto-bold.fntdata"/><Relationship Id="rId45"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1.xml"/><Relationship Id="rId22" Type="http://schemas.openxmlformats.org/officeDocument/2006/relationships/slide" Target="slides/slide17.xml"/><Relationship Id="rId43" Type="http://schemas.openxmlformats.org/officeDocument/2006/relationships/font" Target="fonts/Lora-bold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aleway-bold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font" Target="fonts/Raleway-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italic.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font" Target="fonts/Lor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0aa876fbb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50aa876fb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0aa876fb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0aa876fbb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50aa876fb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Slide">
  <p:cSld name="1_Blank Slide">
    <p:spTree>
      <p:nvGrpSpPr>
        <p:cNvPr id="16" name="Shape 16"/>
        <p:cNvGrpSpPr/>
        <p:nvPr/>
      </p:nvGrpSpPr>
      <p:grpSpPr>
        <a:xfrm>
          <a:off x="0" y="0"/>
          <a:ext cx="0" cy="0"/>
          <a:chOff x="0" y="0"/>
          <a:chExt cx="0" cy="0"/>
        </a:xfrm>
      </p:grpSpPr>
      <p:sp>
        <p:nvSpPr>
          <p:cNvPr id="17" name="Google Shape;17;p2"/>
          <p:cNvSpPr txBox="1"/>
          <p:nvPr>
            <p:ph idx="10" type="dt"/>
          </p:nvPr>
        </p:nvSpPr>
        <p:spPr>
          <a:xfrm>
            <a:off x="457200" y="6250300"/>
            <a:ext cx="2133600" cy="27384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
          <p:cNvSpPr/>
          <p:nvPr/>
        </p:nvSpPr>
        <p:spPr>
          <a:xfrm>
            <a:off x="0" y="0"/>
            <a:ext cx="9144000" cy="51435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txBox="1"/>
          <p:nvPr>
            <p:ph type="ctrTitle"/>
          </p:nvPr>
        </p:nvSpPr>
        <p:spPr>
          <a:xfrm>
            <a:off x="685800" y="1513433"/>
            <a:ext cx="7772400" cy="1102519"/>
          </a:xfrm>
          <a:prstGeom prst="rect">
            <a:avLst/>
          </a:prstGeom>
          <a:noFill/>
          <a:ln>
            <a:noFill/>
          </a:ln>
        </p:spPr>
        <p:txBody>
          <a:bodyPr anchorCtr="0" anchor="ctr" bIns="0" lIns="0" spcFirstLastPara="1" rIns="0" wrap="square" tIns="0"/>
          <a:lstStyle>
            <a:lvl1pPr lvl="0" algn="ctr">
              <a:spcBef>
                <a:spcPts val="0"/>
              </a:spcBef>
              <a:spcAft>
                <a:spcPts val="0"/>
              </a:spcAft>
              <a:buClr>
                <a:schemeClr val="dk1"/>
              </a:buClr>
              <a:buSzPts val="3600"/>
              <a:buFont typeface="Lor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62" name="Shape 62"/>
        <p:cNvGrpSpPr/>
        <p:nvPr/>
      </p:nvGrpSpPr>
      <p:grpSpPr>
        <a:xfrm>
          <a:off x="0" y="0"/>
          <a:ext cx="0" cy="0"/>
          <a:chOff x="0" y="0"/>
          <a:chExt cx="0" cy="0"/>
        </a:xfrm>
      </p:grpSpPr>
      <p:sp>
        <p:nvSpPr>
          <p:cNvPr id="63" name="Google Shape;63;p11"/>
          <p:cNvSpPr txBox="1"/>
          <p:nvPr>
            <p:ph idx="10" type="dt"/>
          </p:nvPr>
        </p:nvSpPr>
        <p:spPr>
          <a:xfrm>
            <a:off x="457200" y="6250300"/>
            <a:ext cx="2133600" cy="27384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1"/>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1"/>
          <p:cNvSpPr/>
          <p:nvPr/>
        </p:nvSpPr>
        <p:spPr>
          <a:xfrm>
            <a:off x="0" y="0"/>
            <a:ext cx="9144000" cy="51435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p:cSld name="One Column">
    <p:spTree>
      <p:nvGrpSpPr>
        <p:cNvPr id="20" name="Shape 20"/>
        <p:cNvGrpSpPr/>
        <p:nvPr/>
      </p:nvGrpSpPr>
      <p:grpSpPr>
        <a:xfrm>
          <a:off x="0" y="0"/>
          <a:ext cx="0" cy="0"/>
          <a:chOff x="0" y="0"/>
          <a:chExt cx="0" cy="0"/>
        </a:xfrm>
      </p:grpSpPr>
      <p:sp>
        <p:nvSpPr>
          <p:cNvPr id="21" name="Google Shape;21;p3"/>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Font typeface="Lor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0" type="dt"/>
          </p:nvPr>
        </p:nvSpPr>
        <p:spPr>
          <a:xfrm>
            <a:off x="457200" y="6250300"/>
            <a:ext cx="2133600" cy="27384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idx="1" type="body"/>
          </p:nvPr>
        </p:nvSpPr>
        <p:spPr>
          <a:xfrm>
            <a:off x="457200" y="1040232"/>
            <a:ext cx="8229600" cy="3394472"/>
          </a:xfrm>
          <a:prstGeom prst="rect">
            <a:avLst/>
          </a:prstGeom>
          <a:noFill/>
          <a:ln>
            <a:noFill/>
          </a:ln>
        </p:spPr>
        <p:txBody>
          <a:bodyPr anchorCtr="0" anchor="t" bIns="45700" lIns="91425" spcFirstLastPara="1" rIns="91425" wrap="square" tIns="45700"/>
          <a:lstStyle>
            <a:lvl1pPr indent="-228600" lvl="0" marL="457200" algn="l">
              <a:spcBef>
                <a:spcPts val="220"/>
              </a:spcBef>
              <a:spcAft>
                <a:spcPts val="0"/>
              </a:spcAft>
              <a:buClr>
                <a:schemeClr val="dk1"/>
              </a:buClr>
              <a:buSzPts val="1100"/>
              <a:buNone/>
              <a:defRPr sz="1100"/>
            </a:lvl1pPr>
            <a:lvl2pPr indent="-228600" lvl="1" marL="914400" algn="l">
              <a:spcBef>
                <a:spcPts val="220"/>
              </a:spcBef>
              <a:spcAft>
                <a:spcPts val="0"/>
              </a:spcAft>
              <a:buClr>
                <a:schemeClr val="dk1"/>
              </a:buClr>
              <a:buSzPts val="1100"/>
              <a:buNone/>
              <a:defRPr sz="1100"/>
            </a:lvl2pPr>
            <a:lvl3pPr indent="-228600" lvl="2" marL="1371600" algn="l">
              <a:spcBef>
                <a:spcPts val="220"/>
              </a:spcBef>
              <a:spcAft>
                <a:spcPts val="0"/>
              </a:spcAft>
              <a:buClr>
                <a:schemeClr val="dk1"/>
              </a:buClr>
              <a:buSzPts val="1100"/>
              <a:buNone/>
              <a:defRPr sz="1100"/>
            </a:lvl3pPr>
            <a:lvl4pPr indent="-228600" lvl="3" marL="1828800" algn="l">
              <a:spcBef>
                <a:spcPts val="220"/>
              </a:spcBef>
              <a:spcAft>
                <a:spcPts val="0"/>
              </a:spcAft>
              <a:buClr>
                <a:schemeClr val="dk1"/>
              </a:buClr>
              <a:buSzPts val="1100"/>
              <a:buNone/>
              <a:defRPr sz="1100"/>
            </a:lvl4pPr>
            <a:lvl5pPr indent="-228600" lvl="4" marL="2286000" algn="l">
              <a:spcBef>
                <a:spcPts val="220"/>
              </a:spcBef>
              <a:spcAft>
                <a:spcPts val="0"/>
              </a:spcAft>
              <a:buClr>
                <a:schemeClr val="dk1"/>
              </a:buClr>
              <a:buSzPts val="110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040232"/>
            <a:ext cx="8229600"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 name="Shape 31"/>
        <p:cNvGrpSpPr/>
        <p:nvPr/>
      </p:nvGrpSpPr>
      <p:grpSpPr>
        <a:xfrm>
          <a:off x="0" y="0"/>
          <a:ext cx="0" cy="0"/>
          <a:chOff x="0" y="0"/>
          <a:chExt cx="0" cy="0"/>
        </a:xfrm>
      </p:grpSpPr>
      <p:sp>
        <p:nvSpPr>
          <p:cNvPr id="32" name="Google Shape;32;p5"/>
          <p:cNvSpPr/>
          <p:nvPr/>
        </p:nvSpPr>
        <p:spPr>
          <a:xfrm>
            <a:off x="0" y="0"/>
            <a:ext cx="9144000" cy="51435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5"/>
          <p:cNvSpPr txBox="1"/>
          <p:nvPr>
            <p:ph type="ctrTitle"/>
          </p:nvPr>
        </p:nvSpPr>
        <p:spPr>
          <a:xfrm>
            <a:off x="685800" y="1597821"/>
            <a:ext cx="7772400" cy="1102519"/>
          </a:xfrm>
          <a:prstGeom prst="rect">
            <a:avLst/>
          </a:prstGeom>
          <a:noFill/>
          <a:ln>
            <a:noFill/>
          </a:ln>
        </p:spPr>
        <p:txBody>
          <a:bodyPr anchorCtr="0" anchor="ctr" bIns="0" lIns="0" spcFirstLastPara="1" rIns="0" wrap="square" tIns="0"/>
          <a:lstStyle>
            <a:lvl1pPr lvl="0" algn="ctr">
              <a:spcBef>
                <a:spcPts val="0"/>
              </a:spcBef>
              <a:spcAft>
                <a:spcPts val="0"/>
              </a:spcAft>
              <a:buClr>
                <a:srgbClr val="C4820E"/>
              </a:buClr>
              <a:buSzPts val="3200"/>
              <a:buFont typeface="Lora"/>
              <a:buNone/>
              <a:defRPr sz="3200">
                <a:solidFill>
                  <a:srgbClr val="C4820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subTitle"/>
          </p:nvPr>
        </p:nvSpPr>
        <p:spPr>
          <a:xfrm>
            <a:off x="1371600" y="2743370"/>
            <a:ext cx="6400800" cy="1314450"/>
          </a:xfrm>
          <a:prstGeom prst="rect">
            <a:avLst/>
          </a:prstGeom>
          <a:noFill/>
          <a:ln>
            <a:noFill/>
          </a:ln>
        </p:spPr>
        <p:txBody>
          <a:bodyPr anchorCtr="0" anchor="t" bIns="45700" lIns="91425" spcFirstLastPara="1" rIns="91425" wrap="square" tIns="45700"/>
          <a:lstStyle>
            <a:lvl1pPr lvl="0" algn="ctr">
              <a:spcBef>
                <a:spcPts val="360"/>
              </a:spcBef>
              <a:spcAft>
                <a:spcPts val="0"/>
              </a:spcAft>
              <a:buClr>
                <a:srgbClr val="0B3C5D"/>
              </a:buClr>
              <a:buSzPts val="1800"/>
              <a:buNone/>
              <a:defRPr sz="1800">
                <a:solidFill>
                  <a:srgbClr val="0B3C5D"/>
                </a:solidFill>
              </a:defRPr>
            </a:lvl1pPr>
            <a:lvl2pPr lvl="1" algn="ctr">
              <a:spcBef>
                <a:spcPts val="220"/>
              </a:spcBef>
              <a:spcAft>
                <a:spcPts val="0"/>
              </a:spcAft>
              <a:buClr>
                <a:srgbClr val="898B8C"/>
              </a:buClr>
              <a:buSzPts val="1100"/>
              <a:buNone/>
              <a:defRPr>
                <a:solidFill>
                  <a:srgbClr val="898B8C"/>
                </a:solidFill>
              </a:defRPr>
            </a:lvl2pPr>
            <a:lvl3pPr lvl="2" algn="ctr">
              <a:spcBef>
                <a:spcPts val="220"/>
              </a:spcBef>
              <a:spcAft>
                <a:spcPts val="0"/>
              </a:spcAft>
              <a:buClr>
                <a:srgbClr val="898B8C"/>
              </a:buClr>
              <a:buSzPts val="1100"/>
              <a:buNone/>
              <a:defRPr>
                <a:solidFill>
                  <a:srgbClr val="898B8C"/>
                </a:solidFill>
              </a:defRPr>
            </a:lvl3pPr>
            <a:lvl4pPr lvl="3" algn="ctr">
              <a:spcBef>
                <a:spcPts val="220"/>
              </a:spcBef>
              <a:spcAft>
                <a:spcPts val="0"/>
              </a:spcAft>
              <a:buClr>
                <a:srgbClr val="898B8C"/>
              </a:buClr>
              <a:buSzPts val="1100"/>
              <a:buNone/>
              <a:defRPr>
                <a:solidFill>
                  <a:srgbClr val="898B8C"/>
                </a:solidFill>
              </a:defRPr>
            </a:lvl4pPr>
            <a:lvl5pPr lvl="4" algn="ctr">
              <a:spcBef>
                <a:spcPts val="220"/>
              </a:spcBef>
              <a:spcAft>
                <a:spcPts val="0"/>
              </a:spcAft>
              <a:buClr>
                <a:srgbClr val="898B8C"/>
              </a:buClr>
              <a:buSzPts val="1100"/>
              <a:buNone/>
              <a:defRPr>
                <a:solidFill>
                  <a:srgbClr val="898B8C"/>
                </a:solidFill>
              </a:defRPr>
            </a:lvl5pPr>
            <a:lvl6pPr lvl="5" algn="ctr">
              <a:spcBef>
                <a:spcPts val="400"/>
              </a:spcBef>
              <a:spcAft>
                <a:spcPts val="0"/>
              </a:spcAft>
              <a:buClr>
                <a:srgbClr val="898B8C"/>
              </a:buClr>
              <a:buSzPts val="2000"/>
              <a:buNone/>
              <a:defRPr>
                <a:solidFill>
                  <a:srgbClr val="898B8C"/>
                </a:solidFill>
              </a:defRPr>
            </a:lvl6pPr>
            <a:lvl7pPr lvl="6" algn="ctr">
              <a:spcBef>
                <a:spcPts val="400"/>
              </a:spcBef>
              <a:spcAft>
                <a:spcPts val="0"/>
              </a:spcAft>
              <a:buClr>
                <a:srgbClr val="898B8C"/>
              </a:buClr>
              <a:buSzPts val="2000"/>
              <a:buNone/>
              <a:defRPr>
                <a:solidFill>
                  <a:srgbClr val="898B8C"/>
                </a:solidFill>
              </a:defRPr>
            </a:lvl7pPr>
            <a:lvl8pPr lvl="7" algn="ctr">
              <a:spcBef>
                <a:spcPts val="400"/>
              </a:spcBef>
              <a:spcAft>
                <a:spcPts val="0"/>
              </a:spcAft>
              <a:buClr>
                <a:srgbClr val="898B8C"/>
              </a:buClr>
              <a:buSzPts val="2000"/>
              <a:buNone/>
              <a:defRPr>
                <a:solidFill>
                  <a:srgbClr val="898B8C"/>
                </a:solidFill>
              </a:defRPr>
            </a:lvl8pPr>
            <a:lvl9pPr lvl="8" algn="ctr">
              <a:spcBef>
                <a:spcPts val="400"/>
              </a:spcBef>
              <a:spcAft>
                <a:spcPts val="0"/>
              </a:spcAft>
              <a:buClr>
                <a:srgbClr val="898B8C"/>
              </a:buClr>
              <a:buSzPts val="2000"/>
              <a:buNone/>
              <a:defRPr>
                <a:solidFill>
                  <a:srgbClr val="898B8C"/>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Font typeface="Lor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457200" y="1012011"/>
            <a:ext cx="4038600" cy="3394472"/>
          </a:xfrm>
          <a:prstGeom prst="rect">
            <a:avLst/>
          </a:prstGeom>
          <a:noFill/>
          <a:ln>
            <a:noFill/>
          </a:ln>
        </p:spPr>
        <p:txBody>
          <a:bodyPr anchorCtr="0" anchor="t" bIns="45700" lIns="91425" spcFirstLastPara="1" rIns="91425" wrap="square" tIns="45700"/>
          <a:lstStyle>
            <a:lvl1pPr indent="-228600" lvl="0" marL="457200" algn="l">
              <a:spcBef>
                <a:spcPts val="360"/>
              </a:spcBef>
              <a:spcAft>
                <a:spcPts val="0"/>
              </a:spcAft>
              <a:buClr>
                <a:schemeClr val="dk1"/>
              </a:buClr>
              <a:buSzPts val="1800"/>
              <a:buNone/>
              <a:defRPr sz="18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6"/>
          <p:cNvSpPr txBox="1"/>
          <p:nvPr>
            <p:ph idx="2" type="body"/>
          </p:nvPr>
        </p:nvSpPr>
        <p:spPr>
          <a:xfrm>
            <a:off x="4648200" y="1012011"/>
            <a:ext cx="4038600" cy="3394472"/>
          </a:xfrm>
          <a:prstGeom prst="rect">
            <a:avLst/>
          </a:prstGeom>
          <a:noFill/>
          <a:ln>
            <a:noFill/>
          </a:ln>
        </p:spPr>
        <p:txBody>
          <a:bodyPr anchorCtr="0" anchor="t" bIns="45700" lIns="91425" spcFirstLastPara="1" rIns="91425" wrap="square" tIns="45700"/>
          <a:lstStyle>
            <a:lvl1pPr indent="-228600" lvl="0" marL="457200" algn="l">
              <a:spcBef>
                <a:spcPts val="360"/>
              </a:spcBef>
              <a:spcAft>
                <a:spcPts val="0"/>
              </a:spcAft>
              <a:buClr>
                <a:schemeClr val="dk1"/>
              </a:buClr>
              <a:buSzPts val="1800"/>
              <a:buNone/>
              <a:defRPr sz="18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6"/>
          <p:cNvSpPr txBox="1"/>
          <p:nvPr>
            <p:ph idx="10" type="dt"/>
          </p:nvPr>
        </p:nvSpPr>
        <p:spPr>
          <a:xfrm>
            <a:off x="457200" y="6250300"/>
            <a:ext cx="2133600" cy="27384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Image">
  <p:cSld name="Text with Image">
    <p:spTree>
      <p:nvGrpSpPr>
        <p:cNvPr id="41" name="Shape 41"/>
        <p:cNvGrpSpPr/>
        <p:nvPr/>
      </p:nvGrpSpPr>
      <p:grpSpPr>
        <a:xfrm>
          <a:off x="0" y="0"/>
          <a:ext cx="0" cy="0"/>
          <a:chOff x="0" y="0"/>
          <a:chExt cx="0" cy="0"/>
        </a:xfrm>
      </p:grpSpPr>
      <p:sp>
        <p:nvSpPr>
          <p:cNvPr id="42" name="Google Shape;42;p7"/>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7"/>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538163" y="957263"/>
            <a:ext cx="3879851" cy="3634553"/>
          </a:xfrm>
          <a:prstGeom prst="rect">
            <a:avLst/>
          </a:prstGeom>
          <a:solidFill>
            <a:schemeClr val="lt1"/>
          </a:solidFill>
          <a:ln>
            <a:noFill/>
          </a:ln>
        </p:spPr>
        <p:txBody>
          <a:bodyPr anchorCtr="0" anchor="t" bIns="45700" lIns="91425" spcFirstLastPara="1" rIns="91425" wrap="square" tIns="45700"/>
          <a:lstStyle>
            <a:lvl1pPr indent="-228600" lvl="0" marL="457200" algn="l">
              <a:spcBef>
                <a:spcPts val="220"/>
              </a:spcBef>
              <a:spcAft>
                <a:spcPts val="0"/>
              </a:spcAft>
              <a:buClr>
                <a:schemeClr val="dk1"/>
              </a:buClr>
              <a:buSzPts val="1100"/>
              <a:buNone/>
              <a:defRPr b="0" i="0" sz="1100" u="none" strike="noStrike">
                <a:solidFill>
                  <a:schemeClr val="dk1"/>
                </a:solidFill>
              </a:defRPr>
            </a:lvl1pPr>
            <a:lvl2pPr indent="-228600" lvl="1" marL="914400" algn="l">
              <a:spcBef>
                <a:spcPts val="320"/>
              </a:spcBef>
              <a:spcAft>
                <a:spcPts val="0"/>
              </a:spcAft>
              <a:buClr>
                <a:schemeClr val="dk1"/>
              </a:buClr>
              <a:buSzPts val="1600"/>
              <a:buNone/>
              <a:defRPr sz="1600"/>
            </a:lvl2pPr>
            <a:lvl3pPr indent="-228600" lvl="2" marL="1371600" algn="l">
              <a:spcBef>
                <a:spcPts val="320"/>
              </a:spcBef>
              <a:spcAft>
                <a:spcPts val="0"/>
              </a:spcAft>
              <a:buClr>
                <a:schemeClr val="dk1"/>
              </a:buClr>
              <a:buSzPts val="1600"/>
              <a:buNone/>
              <a:defRPr sz="1600"/>
            </a:lvl3pPr>
            <a:lvl4pPr indent="-228600" lvl="3" marL="1828800" algn="l">
              <a:spcBef>
                <a:spcPts val="320"/>
              </a:spcBef>
              <a:spcAft>
                <a:spcPts val="0"/>
              </a:spcAft>
              <a:buClr>
                <a:schemeClr val="dk1"/>
              </a:buClr>
              <a:buSzPts val="1600"/>
              <a:buNone/>
              <a:defRPr sz="1600"/>
            </a:lvl4pPr>
            <a:lvl5pPr indent="-228600" lvl="4" marL="2286000" algn="l">
              <a:spcBef>
                <a:spcPts val="320"/>
              </a:spcBef>
              <a:spcAft>
                <a:spcPts val="0"/>
              </a:spcAft>
              <a:buClr>
                <a:schemeClr val="dk1"/>
              </a:buClr>
              <a:buSzPts val="1600"/>
              <a:buNone/>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7"/>
          <p:cNvSpPr/>
          <p:nvPr>
            <p:ph idx="2" type="pic"/>
          </p:nvPr>
        </p:nvSpPr>
        <p:spPr>
          <a:xfrm>
            <a:off x="4787901" y="957263"/>
            <a:ext cx="3898900" cy="3651580"/>
          </a:xfrm>
          <a:prstGeom prst="rect">
            <a:avLst/>
          </a:prstGeom>
          <a:noFill/>
          <a:ln>
            <a:noFill/>
          </a:ln>
        </p:spPr>
        <p:txBody>
          <a:bodyPr anchorCtr="0" anchor="t" bIns="45700" lIns="91425" spcFirstLastPara="1" rIns="91425" wrap="square" tIns="45700"/>
          <a:lstStyle>
            <a:lvl1pPr lvl="0" marR="0" rtl="0" algn="l">
              <a:spcBef>
                <a:spcPts val="22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1pPr>
            <a:lvl2pPr lvl="1"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lvl="2"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lvl="3"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lvl="4"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Text">
  <p:cSld name="Two Column Text">
    <p:spTree>
      <p:nvGrpSpPr>
        <p:cNvPr id="46" name="Shape 46"/>
        <p:cNvGrpSpPr/>
        <p:nvPr/>
      </p:nvGrpSpPr>
      <p:grpSpPr>
        <a:xfrm>
          <a:off x="0" y="0"/>
          <a:ext cx="0" cy="0"/>
          <a:chOff x="0" y="0"/>
          <a:chExt cx="0" cy="0"/>
        </a:xfrm>
      </p:grpSpPr>
      <p:sp>
        <p:nvSpPr>
          <p:cNvPr id="47" name="Google Shape;47;p8"/>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4787901" y="957263"/>
            <a:ext cx="3898899" cy="3651580"/>
          </a:xfrm>
          <a:prstGeom prst="rect">
            <a:avLst/>
          </a:prstGeom>
          <a:noFill/>
          <a:ln>
            <a:noFill/>
          </a:ln>
        </p:spPr>
        <p:txBody>
          <a:bodyPr anchorCtr="0" anchor="t" bIns="45700" lIns="91425" spcFirstLastPara="1" rIns="91425" wrap="square" tIns="45700"/>
          <a:lstStyle>
            <a:lvl1pPr indent="-228600" lvl="0" marL="457200" algn="l">
              <a:spcBef>
                <a:spcPts val="220"/>
              </a:spcBef>
              <a:spcAft>
                <a:spcPts val="0"/>
              </a:spcAft>
              <a:buClr>
                <a:schemeClr val="dk1"/>
              </a:buClr>
              <a:buSzPts val="1100"/>
              <a:buNone/>
              <a:defRPr/>
            </a:lvl1pPr>
            <a:lvl2pPr indent="-228600" lvl="1" marL="914400" algn="l">
              <a:spcBef>
                <a:spcPts val="220"/>
              </a:spcBef>
              <a:spcAft>
                <a:spcPts val="0"/>
              </a:spcAft>
              <a:buClr>
                <a:schemeClr val="dk1"/>
              </a:buClr>
              <a:buSzPts val="1100"/>
              <a:buNone/>
              <a:defRPr/>
            </a:lvl2pPr>
            <a:lvl3pPr indent="-228600" lvl="2" marL="1371600" algn="l">
              <a:spcBef>
                <a:spcPts val="220"/>
              </a:spcBef>
              <a:spcAft>
                <a:spcPts val="0"/>
              </a:spcAft>
              <a:buClr>
                <a:schemeClr val="dk1"/>
              </a:buClr>
              <a:buSzPts val="1100"/>
              <a:buNone/>
              <a:defRPr/>
            </a:lvl3pPr>
            <a:lvl4pPr indent="-228600" lvl="3" marL="1828800" algn="l">
              <a:spcBef>
                <a:spcPts val="220"/>
              </a:spcBef>
              <a:spcAft>
                <a:spcPts val="0"/>
              </a:spcAft>
              <a:buClr>
                <a:schemeClr val="dk1"/>
              </a:buClr>
              <a:buSzPts val="1100"/>
              <a:buNone/>
              <a:defRPr/>
            </a:lvl4pPr>
            <a:lvl5pPr indent="-228600" lvl="4" marL="2286000" algn="l">
              <a:spcBef>
                <a:spcPts val="220"/>
              </a:spcBef>
              <a:spcAft>
                <a:spcPts val="0"/>
              </a:spcAft>
              <a:buClr>
                <a:schemeClr val="dk1"/>
              </a:buClr>
              <a:buSzPts val="11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8"/>
          <p:cNvSpPr txBox="1"/>
          <p:nvPr>
            <p:ph idx="2" type="body"/>
          </p:nvPr>
        </p:nvSpPr>
        <p:spPr>
          <a:xfrm>
            <a:off x="539751" y="957263"/>
            <a:ext cx="3878263" cy="3634553"/>
          </a:xfrm>
          <a:prstGeom prst="rect">
            <a:avLst/>
          </a:prstGeom>
          <a:noFill/>
          <a:ln>
            <a:noFill/>
          </a:ln>
        </p:spPr>
        <p:txBody>
          <a:bodyPr anchorCtr="0" anchor="t" bIns="45700" lIns="91425" spcFirstLastPara="1" rIns="91425" wrap="square" tIns="45700"/>
          <a:lstStyle>
            <a:lvl1pPr indent="-228600" lvl="0" marL="457200" algn="l">
              <a:spcBef>
                <a:spcPts val="220"/>
              </a:spcBef>
              <a:spcAft>
                <a:spcPts val="0"/>
              </a:spcAft>
              <a:buClr>
                <a:schemeClr val="dk1"/>
              </a:buClr>
              <a:buSzPts val="1100"/>
              <a:buNone/>
              <a:defRPr/>
            </a:lvl1pPr>
            <a:lvl2pPr indent="-228600" lvl="1" marL="914400" algn="l">
              <a:spcBef>
                <a:spcPts val="220"/>
              </a:spcBef>
              <a:spcAft>
                <a:spcPts val="0"/>
              </a:spcAft>
              <a:buClr>
                <a:schemeClr val="dk1"/>
              </a:buClr>
              <a:buSzPts val="1100"/>
              <a:buNone/>
              <a:defRPr/>
            </a:lvl2pPr>
            <a:lvl3pPr indent="-228600" lvl="2" marL="1371600" algn="l">
              <a:spcBef>
                <a:spcPts val="220"/>
              </a:spcBef>
              <a:spcAft>
                <a:spcPts val="0"/>
              </a:spcAft>
              <a:buClr>
                <a:schemeClr val="dk1"/>
              </a:buClr>
              <a:buSzPts val="1100"/>
              <a:buNone/>
              <a:defRPr/>
            </a:lvl3pPr>
            <a:lvl4pPr indent="-228600" lvl="3" marL="1828800" algn="l">
              <a:spcBef>
                <a:spcPts val="220"/>
              </a:spcBef>
              <a:spcAft>
                <a:spcPts val="0"/>
              </a:spcAft>
              <a:buClr>
                <a:schemeClr val="dk1"/>
              </a:buClr>
              <a:buSzPts val="1100"/>
              <a:buNone/>
              <a:defRPr/>
            </a:lvl4pPr>
            <a:lvl5pPr indent="-228600" lvl="4" marL="2286000" algn="l">
              <a:spcBef>
                <a:spcPts val="220"/>
              </a:spcBef>
              <a:spcAft>
                <a:spcPts val="0"/>
              </a:spcAft>
              <a:buClr>
                <a:schemeClr val="dk1"/>
              </a:buClr>
              <a:buSzPts val="11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Image">
  <p:cSld name="2 Image">
    <p:spTree>
      <p:nvGrpSpPr>
        <p:cNvPr id="51" name="Shape 51"/>
        <p:cNvGrpSpPr/>
        <p:nvPr/>
      </p:nvGrpSpPr>
      <p:grpSpPr>
        <a:xfrm>
          <a:off x="0" y="0"/>
          <a:ext cx="0" cy="0"/>
          <a:chOff x="0" y="0"/>
          <a:chExt cx="0" cy="0"/>
        </a:xfrm>
      </p:grpSpPr>
      <p:sp>
        <p:nvSpPr>
          <p:cNvPr id="52" name="Google Shape;52;p9"/>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9"/>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
          <p:cNvSpPr/>
          <p:nvPr>
            <p:ph idx="2" type="pic"/>
          </p:nvPr>
        </p:nvSpPr>
        <p:spPr>
          <a:xfrm>
            <a:off x="4787901" y="957263"/>
            <a:ext cx="3898900" cy="3651580"/>
          </a:xfrm>
          <a:prstGeom prst="rect">
            <a:avLst/>
          </a:prstGeom>
          <a:noFill/>
          <a:ln>
            <a:noFill/>
          </a:ln>
        </p:spPr>
        <p:txBody>
          <a:bodyPr anchorCtr="0" anchor="t" bIns="45700" lIns="91425" spcFirstLastPara="1" rIns="91425" wrap="square" tIns="45700"/>
          <a:lstStyle>
            <a:lvl1pPr lvl="0" marR="0" rtl="0" algn="l">
              <a:spcBef>
                <a:spcPts val="22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1pPr>
            <a:lvl2pPr lvl="1"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lvl="2"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lvl="3"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lvl="4"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9"/>
          <p:cNvSpPr/>
          <p:nvPr>
            <p:ph idx="3" type="pic"/>
          </p:nvPr>
        </p:nvSpPr>
        <p:spPr>
          <a:xfrm>
            <a:off x="517115" y="957263"/>
            <a:ext cx="3898900" cy="3651580"/>
          </a:xfrm>
          <a:prstGeom prst="rect">
            <a:avLst/>
          </a:prstGeom>
          <a:noFill/>
          <a:ln>
            <a:noFill/>
          </a:ln>
        </p:spPr>
        <p:txBody>
          <a:bodyPr anchorCtr="0" anchor="t" bIns="45700" lIns="91425" spcFirstLastPara="1" rIns="91425" wrap="square" tIns="45700"/>
          <a:lstStyle>
            <a:lvl1pPr lvl="0" marR="0" rtl="0" algn="l">
              <a:spcBef>
                <a:spcPts val="22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1pPr>
            <a:lvl2pPr lvl="1"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lvl="2"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lvl="3"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lvl="4"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s_with_caption">
  <p:cSld name="Pictures_with_caption">
    <p:spTree>
      <p:nvGrpSpPr>
        <p:cNvPr id="56" name="Shape 56"/>
        <p:cNvGrpSpPr/>
        <p:nvPr/>
      </p:nvGrpSpPr>
      <p:grpSpPr>
        <a:xfrm>
          <a:off x="0" y="0"/>
          <a:ext cx="0" cy="0"/>
          <a:chOff x="0" y="0"/>
          <a:chExt cx="0" cy="0"/>
        </a:xfrm>
      </p:grpSpPr>
      <p:sp>
        <p:nvSpPr>
          <p:cNvPr id="57" name="Google Shape;57;p10"/>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0"/>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
          <p:cNvSpPr/>
          <p:nvPr>
            <p:ph idx="2" type="pic"/>
          </p:nvPr>
        </p:nvSpPr>
        <p:spPr>
          <a:xfrm>
            <a:off x="4787901" y="957265"/>
            <a:ext cx="3898900" cy="2044121"/>
          </a:xfrm>
          <a:prstGeom prst="rect">
            <a:avLst/>
          </a:prstGeom>
          <a:noFill/>
          <a:ln>
            <a:noFill/>
          </a:ln>
        </p:spPr>
        <p:txBody>
          <a:bodyPr anchorCtr="0" anchor="t" bIns="45700" lIns="91425" spcFirstLastPara="1" rIns="91425" wrap="square" tIns="45700"/>
          <a:lstStyle>
            <a:lvl1pPr lvl="0" marR="0" rtl="0" algn="l">
              <a:spcBef>
                <a:spcPts val="22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1pPr>
            <a:lvl2pPr lvl="1"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lvl="2"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lvl="3"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lvl="4"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0"/>
          <p:cNvSpPr/>
          <p:nvPr>
            <p:ph idx="3" type="pic"/>
          </p:nvPr>
        </p:nvSpPr>
        <p:spPr>
          <a:xfrm>
            <a:off x="517115" y="957265"/>
            <a:ext cx="3898900" cy="2044121"/>
          </a:xfrm>
          <a:prstGeom prst="rect">
            <a:avLst/>
          </a:prstGeom>
          <a:noFill/>
          <a:ln>
            <a:noFill/>
          </a:ln>
        </p:spPr>
        <p:txBody>
          <a:bodyPr anchorCtr="0" anchor="t" bIns="45700" lIns="91425" spcFirstLastPara="1" rIns="91425" wrap="square" tIns="45700"/>
          <a:lstStyle>
            <a:lvl1pPr lvl="0" marR="0" rtl="0" algn="l">
              <a:spcBef>
                <a:spcPts val="22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1pPr>
            <a:lvl2pPr lvl="1"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lvl="2"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lvl="3"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lvl="4"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10"/>
          <p:cNvSpPr txBox="1"/>
          <p:nvPr>
            <p:ph idx="1" type="body"/>
          </p:nvPr>
        </p:nvSpPr>
        <p:spPr>
          <a:xfrm>
            <a:off x="517525" y="3434304"/>
            <a:ext cx="8169275" cy="817562"/>
          </a:xfrm>
          <a:prstGeom prst="rect">
            <a:avLst/>
          </a:prstGeom>
          <a:noFill/>
          <a:ln>
            <a:noFill/>
          </a:ln>
        </p:spPr>
        <p:txBody>
          <a:bodyPr anchorCtr="0" anchor="t" bIns="45700" lIns="91425" spcFirstLastPara="1" rIns="91425" wrap="square" tIns="45700"/>
          <a:lstStyle>
            <a:lvl1pPr indent="-228600" lvl="0" marL="457200" algn="l">
              <a:spcBef>
                <a:spcPts val="220"/>
              </a:spcBef>
              <a:spcAft>
                <a:spcPts val="0"/>
              </a:spcAft>
              <a:buClr>
                <a:schemeClr val="dk1"/>
              </a:buClr>
              <a:buSzPts val="1100"/>
              <a:buNone/>
              <a:defRPr sz="1100"/>
            </a:lvl1pPr>
            <a:lvl2pPr indent="-298450" lvl="1" marL="914400" algn="l">
              <a:spcBef>
                <a:spcPts val="220"/>
              </a:spcBef>
              <a:spcAft>
                <a:spcPts val="0"/>
              </a:spcAft>
              <a:buClr>
                <a:schemeClr val="dk1"/>
              </a:buClr>
              <a:buSzPts val="1100"/>
              <a:buChar char="–"/>
              <a:defRPr sz="1100"/>
            </a:lvl2pPr>
            <a:lvl3pPr indent="-298450" lvl="2" marL="1371600" algn="l">
              <a:spcBef>
                <a:spcPts val="220"/>
              </a:spcBef>
              <a:spcAft>
                <a:spcPts val="0"/>
              </a:spcAft>
              <a:buClr>
                <a:schemeClr val="dk1"/>
              </a:buClr>
              <a:buSzPts val="1100"/>
              <a:buChar char="•"/>
              <a:defRPr sz="1100"/>
            </a:lvl3pPr>
            <a:lvl4pPr indent="-298450" lvl="3" marL="1828800" algn="l">
              <a:spcBef>
                <a:spcPts val="220"/>
              </a:spcBef>
              <a:spcAft>
                <a:spcPts val="0"/>
              </a:spcAft>
              <a:buClr>
                <a:schemeClr val="dk1"/>
              </a:buClr>
              <a:buSzPts val="1100"/>
              <a:buChar char="–"/>
              <a:defRPr sz="1100"/>
            </a:lvl4pPr>
            <a:lvl5pPr indent="-298450" lvl="4" marL="2286000" algn="l">
              <a:spcBef>
                <a:spcPts val="220"/>
              </a:spcBef>
              <a:spcAft>
                <a:spcPts val="0"/>
              </a:spcAft>
              <a:buClr>
                <a:schemeClr val="dk1"/>
              </a:buClr>
              <a:buSzPts val="1100"/>
              <a:buChar char="»"/>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47793" y="130725"/>
            <a:ext cx="6096000" cy="356085"/>
          </a:xfrm>
          <a:prstGeom prst="rect">
            <a:avLst/>
          </a:prstGeom>
          <a:noFill/>
          <a:ln>
            <a:noFill/>
          </a:ln>
        </p:spPr>
        <p:txBody>
          <a:bodyPr anchorCtr="0" anchor="ctr" bIns="0" lIns="0" spcFirstLastPara="1" rIns="0" wrap="square" tIns="0"/>
          <a:lstStyle>
            <a:lvl1pPr lvl="0" marR="0" rtl="0" algn="l">
              <a:spcBef>
                <a:spcPts val="0"/>
              </a:spcBef>
              <a:spcAft>
                <a:spcPts val="0"/>
              </a:spcAft>
              <a:buClr>
                <a:schemeClr val="dk1"/>
              </a:buClr>
              <a:buSzPts val="1800"/>
              <a:buFont typeface="Lora"/>
              <a:buNone/>
              <a:defRPr b="1" i="0" sz="1800" u="none" cap="none" strike="noStrik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040232"/>
            <a:ext cx="8229600" cy="3394472"/>
          </a:xfrm>
          <a:prstGeom prst="rect">
            <a:avLst/>
          </a:prstGeom>
          <a:noFill/>
          <a:ln>
            <a:noFill/>
          </a:ln>
        </p:spPr>
        <p:txBody>
          <a:bodyPr anchorCtr="0" anchor="t" bIns="45700" lIns="91425" spcFirstLastPara="1" rIns="91425" wrap="square" tIns="45700"/>
          <a:lstStyle>
            <a:lvl1pPr indent="-298450" lvl="0" marL="457200"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1pPr>
            <a:lvl2pPr indent="-298450" lvl="1" marL="914400"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2pPr>
            <a:lvl3pPr indent="-298450" lvl="2" marL="1371600"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98B8C"/>
                </a:solidFill>
                <a:latin typeface="Roboto"/>
                <a:ea typeface="Roboto"/>
                <a:cs typeface="Roboto"/>
                <a:sym typeface="Roboto"/>
              </a:defRPr>
            </a:lvl1pPr>
            <a:lvl2pPr indent="0" lvl="1" marL="0" marR="0" rtl="0" algn="r">
              <a:spcBef>
                <a:spcPts val="0"/>
              </a:spcBef>
              <a:buNone/>
              <a:defRPr b="0" i="0" sz="800" u="none" cap="none" strike="noStrike">
                <a:solidFill>
                  <a:srgbClr val="898B8C"/>
                </a:solidFill>
                <a:latin typeface="Roboto"/>
                <a:ea typeface="Roboto"/>
                <a:cs typeface="Roboto"/>
                <a:sym typeface="Roboto"/>
              </a:defRPr>
            </a:lvl2pPr>
            <a:lvl3pPr indent="0" lvl="2" marL="0" marR="0" rtl="0" algn="r">
              <a:spcBef>
                <a:spcPts val="0"/>
              </a:spcBef>
              <a:buNone/>
              <a:defRPr b="0" i="0" sz="800" u="none" cap="none" strike="noStrike">
                <a:solidFill>
                  <a:srgbClr val="898B8C"/>
                </a:solidFill>
                <a:latin typeface="Roboto"/>
                <a:ea typeface="Roboto"/>
                <a:cs typeface="Roboto"/>
                <a:sym typeface="Roboto"/>
              </a:defRPr>
            </a:lvl3pPr>
            <a:lvl4pPr indent="0" lvl="3" marL="0" marR="0" rtl="0" algn="r">
              <a:spcBef>
                <a:spcPts val="0"/>
              </a:spcBef>
              <a:buNone/>
              <a:defRPr b="0" i="0" sz="800" u="none" cap="none" strike="noStrike">
                <a:solidFill>
                  <a:srgbClr val="898B8C"/>
                </a:solidFill>
                <a:latin typeface="Roboto"/>
                <a:ea typeface="Roboto"/>
                <a:cs typeface="Roboto"/>
                <a:sym typeface="Roboto"/>
              </a:defRPr>
            </a:lvl4pPr>
            <a:lvl5pPr indent="0" lvl="4" marL="0" marR="0" rtl="0" algn="r">
              <a:spcBef>
                <a:spcPts val="0"/>
              </a:spcBef>
              <a:buNone/>
              <a:defRPr b="0" i="0" sz="800" u="none" cap="none" strike="noStrike">
                <a:solidFill>
                  <a:srgbClr val="898B8C"/>
                </a:solidFill>
                <a:latin typeface="Roboto"/>
                <a:ea typeface="Roboto"/>
                <a:cs typeface="Roboto"/>
                <a:sym typeface="Roboto"/>
              </a:defRPr>
            </a:lvl5pPr>
            <a:lvl6pPr indent="0" lvl="5" marL="0" marR="0" rtl="0" algn="r">
              <a:spcBef>
                <a:spcPts val="0"/>
              </a:spcBef>
              <a:buNone/>
              <a:defRPr b="0" i="0" sz="800" u="none" cap="none" strike="noStrike">
                <a:solidFill>
                  <a:srgbClr val="898B8C"/>
                </a:solidFill>
                <a:latin typeface="Roboto"/>
                <a:ea typeface="Roboto"/>
                <a:cs typeface="Roboto"/>
                <a:sym typeface="Roboto"/>
              </a:defRPr>
            </a:lvl6pPr>
            <a:lvl7pPr indent="0" lvl="6" marL="0" marR="0" rtl="0" algn="r">
              <a:spcBef>
                <a:spcPts val="0"/>
              </a:spcBef>
              <a:buNone/>
              <a:defRPr b="0" i="0" sz="800" u="none" cap="none" strike="noStrike">
                <a:solidFill>
                  <a:srgbClr val="898B8C"/>
                </a:solidFill>
                <a:latin typeface="Roboto"/>
                <a:ea typeface="Roboto"/>
                <a:cs typeface="Roboto"/>
                <a:sym typeface="Roboto"/>
              </a:defRPr>
            </a:lvl7pPr>
            <a:lvl8pPr indent="0" lvl="7" marL="0" marR="0" rtl="0" algn="r">
              <a:spcBef>
                <a:spcPts val="0"/>
              </a:spcBef>
              <a:buNone/>
              <a:defRPr b="0" i="0" sz="800" u="none" cap="none" strike="noStrike">
                <a:solidFill>
                  <a:srgbClr val="898B8C"/>
                </a:solidFill>
                <a:latin typeface="Roboto"/>
                <a:ea typeface="Roboto"/>
                <a:cs typeface="Roboto"/>
                <a:sym typeface="Roboto"/>
              </a:defRPr>
            </a:lvl8pPr>
            <a:lvl9pPr indent="0" lvl="8" marL="0" marR="0" rtl="0" algn="r">
              <a:spcBef>
                <a:spcPts val="0"/>
              </a:spcBef>
              <a:buNone/>
              <a:defRPr b="0" i="0" sz="800" u="none" cap="none" strike="noStrike">
                <a:solidFill>
                  <a:srgbClr val="898B8C"/>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nvSpPr>
        <p:spPr>
          <a:xfrm>
            <a:off x="457201" y="4586450"/>
            <a:ext cx="3918857" cy="45871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600" u="none" cap="none" strike="noStrike">
                <a:solidFill>
                  <a:srgbClr val="898B8C"/>
                </a:solidFill>
                <a:latin typeface="Roboto"/>
                <a:ea typeface="Roboto"/>
                <a:cs typeface="Roboto"/>
                <a:sym typeface="Roboto"/>
              </a:rPr>
              <a:t>California Department of Conservation | conservation.ca.gov</a:t>
            </a:r>
            <a:endParaRPr b="0" i="0" sz="600" u="none" cap="none" strike="noStrike">
              <a:solidFill>
                <a:srgbClr val="898B8C"/>
              </a:solidFill>
              <a:latin typeface="Roboto"/>
              <a:ea typeface="Roboto"/>
              <a:cs typeface="Roboto"/>
              <a:sym typeface="Roboto"/>
            </a:endParaRPr>
          </a:p>
        </p:txBody>
      </p:sp>
      <p:pic>
        <p:nvPicPr>
          <p:cNvPr id="14" name="Google Shape;14;p1"/>
          <p:cNvPicPr preferRelativeResize="0"/>
          <p:nvPr/>
        </p:nvPicPr>
        <p:blipFill rotWithShape="1">
          <a:blip r:embed="rId1">
            <a:alphaModFix/>
          </a:blip>
          <a:srcRect b="0" l="0" r="0" t="0"/>
          <a:stretch/>
        </p:blipFill>
        <p:spPr>
          <a:xfrm>
            <a:off x="7516499" y="-106825"/>
            <a:ext cx="1417320" cy="916342"/>
          </a:xfrm>
          <a:prstGeom prst="rect">
            <a:avLst/>
          </a:prstGeom>
          <a:noFill/>
          <a:ln>
            <a:noFill/>
          </a:ln>
        </p:spPr>
      </p:pic>
      <p:cxnSp>
        <p:nvCxnSpPr>
          <p:cNvPr id="15" name="Google Shape;15;p1"/>
          <p:cNvCxnSpPr/>
          <p:nvPr/>
        </p:nvCxnSpPr>
        <p:spPr>
          <a:xfrm rot="10800000">
            <a:off x="0" y="5094581"/>
            <a:ext cx="9144000" cy="0"/>
          </a:xfrm>
          <a:prstGeom prst="straightConnector1">
            <a:avLst/>
          </a:prstGeom>
          <a:noFill/>
          <a:ln cap="flat" cmpd="sng" w="101600">
            <a:solidFill>
              <a:srgbClr val="C4820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rgbClr val="EBF1F5"/>
        </a:solidFill>
      </p:bgPr>
    </p:bg>
    <p:spTree>
      <p:nvGrpSpPr>
        <p:cNvPr id="69" name="Shape 69"/>
        <p:cNvGrpSpPr/>
        <p:nvPr/>
      </p:nvGrpSpPr>
      <p:grpSpPr>
        <a:xfrm>
          <a:off x="0" y="0"/>
          <a:ext cx="0" cy="0"/>
          <a:chOff x="0" y="0"/>
          <a:chExt cx="0" cy="0"/>
        </a:xfrm>
      </p:grpSpPr>
      <p:pic>
        <p:nvPicPr>
          <p:cNvPr id="70" name="Google Shape;70;p12"/>
          <p:cNvPicPr preferRelativeResize="0"/>
          <p:nvPr/>
        </p:nvPicPr>
        <p:blipFill rotWithShape="1">
          <a:blip r:embed="rId3">
            <a:alphaModFix/>
          </a:blip>
          <a:srcRect b="0" l="0" r="0" t="0"/>
          <a:stretch/>
        </p:blipFill>
        <p:spPr>
          <a:xfrm>
            <a:off x="968672" y="310852"/>
            <a:ext cx="3437387" cy="2222374"/>
          </a:xfrm>
          <a:prstGeom prst="rect">
            <a:avLst/>
          </a:prstGeom>
          <a:noFill/>
          <a:ln>
            <a:noFill/>
          </a:ln>
        </p:spPr>
      </p:pic>
      <p:sp>
        <p:nvSpPr>
          <p:cNvPr id="71" name="Google Shape;71;p12"/>
          <p:cNvSpPr/>
          <p:nvPr/>
        </p:nvSpPr>
        <p:spPr>
          <a:xfrm>
            <a:off x="1018725" y="2060402"/>
            <a:ext cx="7817050" cy="867930"/>
          </a:xfrm>
          <a:prstGeom prst="rect">
            <a:avLst/>
          </a:prstGeom>
          <a:noFill/>
          <a:ln>
            <a:noFill/>
          </a:ln>
        </p:spPr>
        <p:txBody>
          <a:bodyPr anchorCtr="0" anchor="t" bIns="45700" lIns="91425" spcFirstLastPara="1" rIns="91425" wrap="square" tIns="45700">
            <a:noAutofit/>
          </a:bodyPr>
          <a:lstStyle/>
          <a:p>
            <a:pPr indent="0" lvl="1" marL="0" marR="0" rtl="0" algn="l">
              <a:lnSpc>
                <a:spcPct val="140000"/>
              </a:lnSpc>
              <a:spcBef>
                <a:spcPts val="0"/>
              </a:spcBef>
              <a:spcAft>
                <a:spcPts val="0"/>
              </a:spcAft>
              <a:buNone/>
            </a:pPr>
            <a:r>
              <a:rPr b="1" i="0" lang="en-US" sz="3600" u="none" cap="none" strike="noStrike">
                <a:solidFill>
                  <a:srgbClr val="C4820E"/>
                </a:solidFill>
                <a:latin typeface="Lora"/>
                <a:ea typeface="Lora"/>
                <a:cs typeface="Lora"/>
                <a:sym typeface="Lora"/>
              </a:rPr>
              <a:t>Preserving our Natural Resources</a:t>
            </a:r>
            <a:endParaRPr/>
          </a:p>
        </p:txBody>
      </p:sp>
      <p:sp>
        <p:nvSpPr>
          <p:cNvPr id="72" name="Google Shape;72;p12"/>
          <p:cNvSpPr/>
          <p:nvPr/>
        </p:nvSpPr>
        <p:spPr>
          <a:xfrm>
            <a:off x="1018726" y="2953105"/>
            <a:ext cx="3932088" cy="307777"/>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400" u="none" cap="none" strike="noStrike">
                <a:solidFill>
                  <a:schemeClr val="dk1"/>
                </a:solidFill>
                <a:latin typeface="Roboto"/>
                <a:ea typeface="Roboto"/>
                <a:cs typeface="Roboto"/>
                <a:sym typeface="Roboto"/>
              </a:rPr>
              <a:t>Lesson 1</a:t>
            </a:r>
            <a:r>
              <a:rPr b="1" lang="en-US">
                <a:solidFill>
                  <a:schemeClr val="dk1"/>
                </a:solidFill>
                <a:latin typeface="Roboto"/>
                <a:ea typeface="Roboto"/>
                <a:cs typeface="Roboto"/>
                <a:sym typeface="Roboto"/>
              </a:rPr>
              <a:t>:</a:t>
            </a:r>
            <a:r>
              <a:rPr b="1" i="0" lang="en-US" sz="1400" u="none" cap="none" strike="noStrike">
                <a:solidFill>
                  <a:schemeClr val="dk1"/>
                </a:solidFill>
                <a:latin typeface="Roboto"/>
                <a:ea typeface="Roboto"/>
                <a:cs typeface="Roboto"/>
                <a:sym typeface="Roboto"/>
              </a:rPr>
              <a:t> Protecting our Farmlands</a:t>
            </a:r>
            <a:endParaRPr/>
          </a:p>
        </p:txBody>
      </p:sp>
      <p:sp>
        <p:nvSpPr>
          <p:cNvPr id="73" name="Google Shape;73;p12"/>
          <p:cNvSpPr txBox="1"/>
          <p:nvPr/>
        </p:nvSpPr>
        <p:spPr>
          <a:xfrm>
            <a:off x="2755025" y="1689900"/>
            <a:ext cx="19341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800">
                <a:solidFill>
                  <a:srgbClr val="C4820E"/>
                </a:solidFill>
                <a:latin typeface="Roboto"/>
                <a:ea typeface="Roboto"/>
                <a:cs typeface="Roboto"/>
                <a:sym typeface="Roboto"/>
              </a:rPr>
              <a:t>Division of Land Resource Protection</a:t>
            </a:r>
            <a:endParaRPr sz="80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Google Shape;139;p21"/>
          <p:cNvSpPr/>
          <p:nvPr/>
        </p:nvSpPr>
        <p:spPr>
          <a:xfrm>
            <a:off x="0" y="0"/>
            <a:ext cx="4211157" cy="5143500"/>
          </a:xfrm>
          <a:prstGeom prst="rect">
            <a:avLst/>
          </a:prstGeom>
          <a:gradFill>
            <a:gsLst>
              <a:gs pos="0">
                <a:srgbClr val="4F81BD">
                  <a:alpha val="81960"/>
                </a:srgbClr>
              </a:gs>
              <a:gs pos="25000">
                <a:srgbClr val="4F81BD">
                  <a:alpha val="60000"/>
                </a:srgbClr>
              </a:gs>
              <a:gs pos="94000">
                <a:srgbClr val="9BB9CD"/>
              </a:gs>
              <a:gs pos="100000">
                <a:srgbClr val="9BB9CD"/>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0" name="Google Shape;140;p2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41" name="Google Shape;141;p21"/>
          <p:cNvSpPr txBox="1"/>
          <p:nvPr>
            <p:ph type="title"/>
          </p:nvPr>
        </p:nvSpPr>
        <p:spPr>
          <a:xfrm>
            <a:off x="4053497" y="87878"/>
            <a:ext cx="5151402" cy="10905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6080A"/>
              </a:buClr>
              <a:buSzPts val="4400"/>
              <a:buFont typeface="Calibri"/>
              <a:buNone/>
            </a:pPr>
            <a:r>
              <a:rPr lang="en-US" sz="4400">
                <a:solidFill>
                  <a:srgbClr val="06080A"/>
                </a:solidFill>
              </a:rPr>
              <a:t>Changing Farmlands</a:t>
            </a:r>
            <a:endParaRPr/>
          </a:p>
        </p:txBody>
      </p:sp>
      <p:sp>
        <p:nvSpPr>
          <p:cNvPr id="142" name="Google Shape;142;p21"/>
          <p:cNvSpPr/>
          <p:nvPr/>
        </p:nvSpPr>
        <p:spPr>
          <a:xfrm>
            <a:off x="0" y="553964"/>
            <a:ext cx="3750328" cy="4050721"/>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3" name="Google Shape;143;p21"/>
          <p:cNvPicPr preferRelativeResize="0"/>
          <p:nvPr/>
        </p:nvPicPr>
        <p:blipFill rotWithShape="1">
          <a:blip r:embed="rId4">
            <a:alphaModFix/>
          </a:blip>
          <a:srcRect b="9778" l="0" r="-1" t="14077"/>
          <a:stretch/>
        </p:blipFill>
        <p:spPr>
          <a:xfrm>
            <a:off x="20" y="680423"/>
            <a:ext cx="3628510" cy="3797803"/>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144" name="Google Shape;144;p21"/>
          <p:cNvSpPr txBox="1"/>
          <p:nvPr>
            <p:ph idx="1" type="body"/>
          </p:nvPr>
        </p:nvSpPr>
        <p:spPr>
          <a:xfrm>
            <a:off x="4101221" y="1178416"/>
            <a:ext cx="4916030" cy="38772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6080A"/>
              </a:buClr>
              <a:buSzPts val="3600"/>
              <a:buNone/>
            </a:pPr>
            <a:r>
              <a:rPr lang="en-US" sz="3000">
                <a:solidFill>
                  <a:srgbClr val="06080A"/>
                </a:solidFill>
              </a:rPr>
              <a:t>What is one component of the model (simulation) at the beginning of the lesson that we investigated?</a:t>
            </a:r>
            <a:endParaRPr sz="3000">
              <a:solidFill>
                <a:srgbClr val="06080A"/>
              </a:solidFill>
            </a:endParaRPr>
          </a:p>
          <a:p>
            <a:pPr indent="0" lvl="0" marL="0" rtl="0" algn="l">
              <a:lnSpc>
                <a:spcPct val="90000"/>
              </a:lnSpc>
              <a:spcBef>
                <a:spcPts val="0"/>
              </a:spcBef>
              <a:spcAft>
                <a:spcPts val="0"/>
              </a:spcAft>
              <a:buClr>
                <a:srgbClr val="06080A"/>
              </a:buClr>
              <a:buSzPts val="3600"/>
              <a:buNone/>
            </a:pPr>
            <a:r>
              <a:t/>
            </a:r>
            <a:endParaRPr sz="3000">
              <a:solidFill>
                <a:srgbClr val="06080A"/>
              </a:solidFill>
            </a:endParaRPr>
          </a:p>
          <a:p>
            <a:pPr indent="-215900" lvl="1" marL="457188" rtl="0" algn="l">
              <a:lnSpc>
                <a:spcPct val="90000"/>
              </a:lnSpc>
              <a:spcBef>
                <a:spcPts val="640"/>
              </a:spcBef>
              <a:spcAft>
                <a:spcPts val="0"/>
              </a:spcAft>
              <a:buClr>
                <a:srgbClr val="06080A"/>
              </a:buClr>
              <a:buSzPts val="3000"/>
              <a:buFont typeface="Roboto"/>
              <a:buChar char="•"/>
            </a:pPr>
            <a:r>
              <a:rPr lang="en-US" sz="3000">
                <a:solidFill>
                  <a:srgbClr val="06080A"/>
                </a:solidFill>
              </a:rPr>
              <a:t>Agricultural Use</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3471350" y="400681"/>
            <a:ext cx="5472954" cy="1207008"/>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6080A"/>
              </a:buClr>
              <a:buSzPts val="3200"/>
              <a:buFont typeface="Lora"/>
              <a:buNone/>
            </a:pPr>
            <a:r>
              <a:rPr lang="en-US" sz="3200">
                <a:solidFill>
                  <a:srgbClr val="06080A"/>
                </a:solidFill>
              </a:rPr>
              <a:t>Farmers Need Land to Grow</a:t>
            </a:r>
            <a:endParaRPr/>
          </a:p>
        </p:txBody>
      </p:sp>
      <p:sp>
        <p:nvSpPr>
          <p:cNvPr id="150" name="Google Shape;150;p22"/>
          <p:cNvSpPr txBox="1"/>
          <p:nvPr>
            <p:ph idx="1" type="body"/>
          </p:nvPr>
        </p:nvSpPr>
        <p:spPr>
          <a:xfrm>
            <a:off x="3471350" y="1489551"/>
            <a:ext cx="5367850" cy="3038094"/>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3200"/>
              <a:buChar char="•"/>
            </a:pPr>
            <a:r>
              <a:rPr lang="en-US" sz="3200">
                <a:solidFill>
                  <a:srgbClr val="06080A"/>
                </a:solidFill>
              </a:rPr>
              <a:t>What evidence is provided by the infographic that explains the importance of farmland in California?  </a:t>
            </a:r>
            <a:endParaRPr/>
          </a:p>
        </p:txBody>
      </p:sp>
      <p:pic>
        <p:nvPicPr>
          <p:cNvPr descr="http://www.conservation.ca.gov/PublishingImages/agriculture%20-%20dlrp/new%20additions/GCAS2018%20program.jpg" id="151" name="Google Shape;151;p22"/>
          <p:cNvPicPr preferRelativeResize="0"/>
          <p:nvPr/>
        </p:nvPicPr>
        <p:blipFill rotWithShape="1">
          <a:blip r:embed="rId3">
            <a:alphaModFix/>
          </a:blip>
          <a:srcRect b="0" l="0" r="0" t="0"/>
          <a:stretch/>
        </p:blipFill>
        <p:spPr>
          <a:xfrm>
            <a:off x="422156" y="807244"/>
            <a:ext cx="2848955" cy="3684876"/>
          </a:xfrm>
          <a:prstGeom prst="rect">
            <a:avLst/>
          </a:prstGeom>
          <a:noFill/>
          <a:ln cap="flat" cmpd="sng" w="15875">
            <a:solidFill>
              <a:schemeClr val="dk1"/>
            </a:solidFill>
            <a:prstDash val="solid"/>
            <a:round/>
            <a:headEnd len="sm" w="sm" type="none"/>
            <a:tailEnd len="sm" w="sm" type="none"/>
          </a:ln>
        </p:spPr>
      </p:pic>
      <p:sp>
        <p:nvSpPr>
          <p:cNvPr id="152" name="Google Shape;152;p22"/>
          <p:cNvSpPr txBox="1"/>
          <p:nvPr/>
        </p:nvSpPr>
        <p:spPr>
          <a:xfrm>
            <a:off x="121920" y="4506039"/>
            <a:ext cx="4405745"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06080A"/>
                </a:solidFill>
                <a:latin typeface="Calibri"/>
                <a:ea typeface="Calibri"/>
                <a:cs typeface="Calibri"/>
                <a:sym typeface="Calibri"/>
              </a:rPr>
              <a:t>https://www.conservation.ca.gov/dlrp/Pages/Outreach%20Materials.aspx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40858" y="128928"/>
            <a:ext cx="7715546" cy="111497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3959"/>
              <a:buFont typeface="Lora"/>
              <a:buNone/>
            </a:pPr>
            <a:r>
              <a:rPr lang="en-US" sz="3959">
                <a:solidFill>
                  <a:srgbClr val="06080A"/>
                </a:solidFill>
              </a:rPr>
              <a:t>Exploring Local Prime Farmland</a:t>
            </a:r>
            <a:endParaRPr/>
          </a:p>
        </p:txBody>
      </p:sp>
      <p:sp>
        <p:nvSpPr>
          <p:cNvPr id="158" name="Google Shape;158;p23"/>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9" name="Google Shape;159;p23"/>
          <p:cNvPicPr preferRelativeResize="0"/>
          <p:nvPr/>
        </p:nvPicPr>
        <p:blipFill rotWithShape="1">
          <a:blip r:embed="rId3">
            <a:alphaModFix/>
          </a:blip>
          <a:srcRect b="0" l="0" r="0" t="0"/>
          <a:stretch/>
        </p:blipFill>
        <p:spPr>
          <a:xfrm>
            <a:off x="340858" y="1353631"/>
            <a:ext cx="8478464" cy="3381935"/>
          </a:xfrm>
          <a:prstGeom prst="rect">
            <a:avLst/>
          </a:prstGeom>
          <a:noFill/>
          <a:ln cap="flat" cmpd="sng" w="15875">
            <a:solidFill>
              <a:schemeClr val="dk1"/>
            </a:solidFill>
            <a:prstDash val="solid"/>
            <a:miter lim="800000"/>
            <a:headEnd len="sm" w="sm" type="none"/>
            <a:tailEnd len="sm" w="sm" type="none"/>
          </a:ln>
        </p:spPr>
      </p:pic>
      <p:sp>
        <p:nvSpPr>
          <p:cNvPr id="160" name="Google Shape;160;p23"/>
          <p:cNvSpPr txBox="1"/>
          <p:nvPr>
            <p:ph idx="1" type="body"/>
          </p:nvPr>
        </p:nvSpPr>
        <p:spPr>
          <a:xfrm>
            <a:off x="1694400" y="3507450"/>
            <a:ext cx="6992400" cy="1228200"/>
          </a:xfrm>
          <a:prstGeom prst="rect">
            <a:avLst/>
          </a:prstGeom>
          <a:solidFill>
            <a:schemeClr val="lt1"/>
          </a:solidFill>
          <a:ln cap="flat" cmpd="sng" w="158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83540" lvl="0" marL="457200" rtl="0" algn="l">
              <a:lnSpc>
                <a:spcPct val="80000"/>
              </a:lnSpc>
              <a:spcBef>
                <a:spcPts val="0"/>
              </a:spcBef>
              <a:spcAft>
                <a:spcPts val="0"/>
              </a:spcAft>
              <a:buClr>
                <a:srgbClr val="06080A"/>
              </a:buClr>
              <a:buSzPts val="1800"/>
              <a:buFont typeface="Arial"/>
              <a:buChar char="•"/>
            </a:pPr>
            <a:r>
              <a:rPr lang="en-US" sz="1800">
                <a:solidFill>
                  <a:srgbClr val="06080A"/>
                </a:solidFill>
              </a:rPr>
              <a:t>Locate the nearest prime farmland near your school. (Use California Important Farmland Finder)</a:t>
            </a:r>
            <a:endParaRPr sz="1800"/>
          </a:p>
          <a:p>
            <a:pPr indent="-383540" lvl="0" marL="457200" rtl="0" algn="l">
              <a:lnSpc>
                <a:spcPct val="100000"/>
              </a:lnSpc>
              <a:spcBef>
                <a:spcPts val="592"/>
              </a:spcBef>
              <a:spcAft>
                <a:spcPts val="0"/>
              </a:spcAft>
              <a:buClr>
                <a:srgbClr val="06080A"/>
              </a:buClr>
              <a:buSzPts val="1800"/>
              <a:buFont typeface="Arial"/>
              <a:buChar char="•"/>
            </a:pPr>
            <a:r>
              <a:rPr lang="en-US" sz="1800">
                <a:solidFill>
                  <a:srgbClr val="06080A"/>
                </a:solidFill>
              </a:rPr>
              <a:t>Do you believe that land use has changed over time in our county? </a:t>
            </a:r>
            <a:endParaRPr sz="1800">
              <a:solidFill>
                <a:srgbClr val="06080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3094892" y="675249"/>
            <a:ext cx="5591908" cy="3759455"/>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3200"/>
              <a:buChar char="•"/>
            </a:pPr>
            <a:r>
              <a:rPr lang="en-US" sz="3200">
                <a:solidFill>
                  <a:srgbClr val="06080A"/>
                </a:solidFill>
              </a:rPr>
              <a:t>How has land use changed over time in our county?</a:t>
            </a:r>
            <a:endParaRPr sz="3200">
              <a:solidFill>
                <a:srgbClr val="06080A"/>
              </a:solidFill>
            </a:endParaRPr>
          </a:p>
        </p:txBody>
      </p:sp>
      <p:sp>
        <p:nvSpPr>
          <p:cNvPr id="166" name="Google Shape;166;p24"/>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7" name="Google Shape;167;p24"/>
          <p:cNvPicPr preferRelativeResize="0"/>
          <p:nvPr/>
        </p:nvPicPr>
        <p:blipFill rotWithShape="1">
          <a:blip r:embed="rId3">
            <a:alphaModFix/>
          </a:blip>
          <a:srcRect b="0" l="0" r="0" t="0"/>
          <a:stretch/>
        </p:blipFill>
        <p:spPr>
          <a:xfrm>
            <a:off x="447792" y="675248"/>
            <a:ext cx="2647099" cy="4026331"/>
          </a:xfrm>
          <a:prstGeom prst="rect">
            <a:avLst/>
          </a:prstGeom>
          <a:noFill/>
          <a:ln cap="flat" cmpd="sng" w="15875">
            <a:solidFill>
              <a:schemeClr val="dk1"/>
            </a:solidFill>
            <a:prstDash val="solid"/>
            <a:round/>
            <a:headEnd len="sm" w="sm" type="none"/>
            <a:tailEnd len="sm" w="sm" type="none"/>
          </a:ln>
        </p:spPr>
      </p:pic>
      <p:pic>
        <p:nvPicPr>
          <p:cNvPr id="168" name="Google Shape;168;p24"/>
          <p:cNvPicPr preferRelativeResize="0"/>
          <p:nvPr/>
        </p:nvPicPr>
        <p:blipFill rotWithShape="1">
          <a:blip r:embed="rId4">
            <a:alphaModFix/>
          </a:blip>
          <a:srcRect b="0" l="0" r="0" t="0"/>
          <a:stretch/>
        </p:blipFill>
        <p:spPr>
          <a:xfrm>
            <a:off x="3307976" y="2595961"/>
            <a:ext cx="5483038" cy="1993832"/>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5"/>
          <p:cNvSpPr txBox="1"/>
          <p:nvPr>
            <p:ph idx="1" type="body"/>
          </p:nvPr>
        </p:nvSpPr>
        <p:spPr>
          <a:xfrm>
            <a:off x="4248442" y="486810"/>
            <a:ext cx="4895558" cy="3835353"/>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3200"/>
              <a:buChar char="•"/>
            </a:pPr>
            <a:r>
              <a:rPr lang="en-US" sz="3200">
                <a:solidFill>
                  <a:srgbClr val="06080A"/>
                </a:solidFill>
              </a:rPr>
              <a:t>Select your county and identify how much farmland has changed.  </a:t>
            </a:r>
            <a:endParaRPr sz="3200">
              <a:solidFill>
                <a:srgbClr val="06080A"/>
              </a:solidFill>
            </a:endParaRPr>
          </a:p>
        </p:txBody>
      </p:sp>
      <p:sp>
        <p:nvSpPr>
          <p:cNvPr id="174" name="Google Shape;174;p25"/>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5" name="Google Shape;175;p25"/>
          <p:cNvPicPr preferRelativeResize="0"/>
          <p:nvPr/>
        </p:nvPicPr>
        <p:blipFill rotWithShape="1">
          <a:blip r:embed="rId3">
            <a:alphaModFix/>
          </a:blip>
          <a:srcRect b="0" l="0" r="0" t="0"/>
          <a:stretch/>
        </p:blipFill>
        <p:spPr>
          <a:xfrm>
            <a:off x="292607" y="486810"/>
            <a:ext cx="3646899" cy="4056842"/>
          </a:xfrm>
          <a:prstGeom prst="rect">
            <a:avLst/>
          </a:prstGeom>
          <a:noFill/>
          <a:ln cap="flat" cmpd="sng" w="15875">
            <a:solidFill>
              <a:schemeClr val="dk1"/>
            </a:solidFill>
            <a:prstDash val="solid"/>
            <a:round/>
            <a:headEnd len="sm" w="sm" type="none"/>
            <a:tailEnd len="sm" w="sm" type="none"/>
          </a:ln>
        </p:spPr>
      </p:pic>
      <p:pic>
        <p:nvPicPr>
          <p:cNvPr id="176" name="Google Shape;176;p25"/>
          <p:cNvPicPr preferRelativeResize="0"/>
          <p:nvPr/>
        </p:nvPicPr>
        <p:blipFill rotWithShape="1">
          <a:blip r:embed="rId4">
            <a:alphaModFix/>
          </a:blip>
          <a:srcRect b="0" l="0" r="0" t="0"/>
          <a:stretch/>
        </p:blipFill>
        <p:spPr>
          <a:xfrm>
            <a:off x="4485192" y="2503715"/>
            <a:ext cx="2162402" cy="2315434"/>
          </a:xfrm>
          <a:prstGeom prst="rect">
            <a:avLst/>
          </a:prstGeom>
          <a:noFill/>
          <a:ln cap="flat" cmpd="sng" w="15875">
            <a:solidFill>
              <a:schemeClr val="dk1"/>
            </a:solidFill>
            <a:prstDash val="solid"/>
            <a:miter lim="800000"/>
            <a:headEnd len="sm" w="sm" type="none"/>
            <a:tailEnd len="sm" w="sm" type="none"/>
          </a:ln>
        </p:spPr>
      </p:pic>
      <p:cxnSp>
        <p:nvCxnSpPr>
          <p:cNvPr id="177" name="Google Shape;177;p25"/>
          <p:cNvCxnSpPr/>
          <p:nvPr/>
        </p:nvCxnSpPr>
        <p:spPr>
          <a:xfrm flipH="1">
            <a:off x="5169529" y="3854548"/>
            <a:ext cx="1976860" cy="871361"/>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47"/>
              </a:srgbClr>
            </a:outerShdw>
          </a:effectLst>
        </p:spPr>
      </p:cxnSp>
      <p:sp>
        <p:nvSpPr>
          <p:cNvPr id="178" name="Google Shape;178;p25"/>
          <p:cNvSpPr txBox="1"/>
          <p:nvPr/>
        </p:nvSpPr>
        <p:spPr>
          <a:xfrm>
            <a:off x="7146388" y="3385935"/>
            <a:ext cx="1540412" cy="923330"/>
          </a:xfrm>
          <a:prstGeom prst="rect">
            <a:avLst/>
          </a:prstGeom>
          <a:no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Select Historic Land Use Conversion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457199" y="-1"/>
            <a:ext cx="7046259" cy="123712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000"/>
              <a:buFont typeface="Lora"/>
              <a:buNone/>
            </a:pPr>
            <a:r>
              <a:rPr lang="en-US" sz="4000">
                <a:solidFill>
                  <a:srgbClr val="06080A"/>
                </a:solidFill>
              </a:rPr>
              <a:t>Farmland Conversion Claim</a:t>
            </a:r>
            <a:endParaRPr sz="4000">
              <a:solidFill>
                <a:srgbClr val="06080A"/>
              </a:solidFill>
            </a:endParaRPr>
          </a:p>
        </p:txBody>
      </p:sp>
      <p:sp>
        <p:nvSpPr>
          <p:cNvPr id="184" name="Google Shape;184;p26"/>
          <p:cNvSpPr txBox="1"/>
          <p:nvPr>
            <p:ph idx="1" type="body"/>
          </p:nvPr>
        </p:nvSpPr>
        <p:spPr>
          <a:xfrm>
            <a:off x="457200" y="957300"/>
            <a:ext cx="8229600" cy="4091100"/>
          </a:xfrm>
          <a:prstGeom prst="rect">
            <a:avLst/>
          </a:prstGeom>
          <a:noFill/>
          <a:ln>
            <a:noFill/>
          </a:ln>
        </p:spPr>
        <p:txBody>
          <a:bodyPr anchorCtr="0" anchor="t" bIns="45700" lIns="91425" spcFirstLastPara="1" rIns="91425" wrap="square" tIns="45700">
            <a:noAutofit/>
          </a:bodyPr>
          <a:lstStyle/>
          <a:p>
            <a:pPr indent="-307331" lvl="0" marL="342891" rtl="0" algn="l">
              <a:lnSpc>
                <a:spcPct val="90000"/>
              </a:lnSpc>
              <a:spcBef>
                <a:spcPts val="0"/>
              </a:spcBef>
              <a:spcAft>
                <a:spcPts val="0"/>
              </a:spcAft>
              <a:buClr>
                <a:srgbClr val="06080A"/>
              </a:buClr>
              <a:buSzPts val="2400"/>
              <a:buChar char="•"/>
            </a:pPr>
            <a:r>
              <a:rPr lang="en-US" sz="2400">
                <a:solidFill>
                  <a:srgbClr val="06080A"/>
                </a:solidFill>
              </a:rPr>
              <a:t>Analyze the data and make a claim about the conversion of farmland in your county. </a:t>
            </a:r>
            <a:endParaRPr sz="2400"/>
          </a:p>
          <a:p>
            <a:pPr indent="-154930" lvl="0" marL="342891" rtl="0" algn="l">
              <a:lnSpc>
                <a:spcPct val="90000"/>
              </a:lnSpc>
              <a:spcBef>
                <a:spcPts val="592"/>
              </a:spcBef>
              <a:spcAft>
                <a:spcPts val="0"/>
              </a:spcAft>
              <a:buClr>
                <a:schemeClr val="dk1"/>
              </a:buClr>
              <a:buSzPts val="2960"/>
              <a:buNone/>
            </a:pPr>
            <a:r>
              <a:t/>
            </a:r>
            <a:endParaRPr sz="2960">
              <a:solidFill>
                <a:srgbClr val="06080A"/>
              </a:solidFill>
            </a:endParaRPr>
          </a:p>
          <a:p>
            <a:pPr indent="-154930" lvl="0" marL="342891" rtl="0" algn="l">
              <a:lnSpc>
                <a:spcPct val="90000"/>
              </a:lnSpc>
              <a:spcBef>
                <a:spcPts val="592"/>
              </a:spcBef>
              <a:spcAft>
                <a:spcPts val="0"/>
              </a:spcAft>
              <a:buClr>
                <a:schemeClr val="dk1"/>
              </a:buClr>
              <a:buSzPts val="2960"/>
              <a:buNone/>
            </a:pPr>
            <a:r>
              <a:t/>
            </a:r>
            <a:endParaRPr sz="2960">
              <a:solidFill>
                <a:srgbClr val="06080A"/>
              </a:solidFill>
            </a:endParaRPr>
          </a:p>
          <a:p>
            <a:pPr indent="-154930" lvl="0" marL="342891" rtl="0" algn="l">
              <a:lnSpc>
                <a:spcPct val="90000"/>
              </a:lnSpc>
              <a:spcBef>
                <a:spcPts val="592"/>
              </a:spcBef>
              <a:spcAft>
                <a:spcPts val="0"/>
              </a:spcAft>
              <a:buClr>
                <a:schemeClr val="dk1"/>
              </a:buClr>
              <a:buSzPts val="2960"/>
              <a:buNone/>
            </a:pPr>
            <a:r>
              <a:t/>
            </a:r>
            <a:endParaRPr sz="2960">
              <a:solidFill>
                <a:srgbClr val="06080A"/>
              </a:solidFill>
            </a:endParaRPr>
          </a:p>
          <a:p>
            <a:pPr indent="-154930" lvl="0" marL="342891" rtl="0" algn="l">
              <a:lnSpc>
                <a:spcPct val="90000"/>
              </a:lnSpc>
              <a:spcBef>
                <a:spcPts val="592"/>
              </a:spcBef>
              <a:spcAft>
                <a:spcPts val="0"/>
              </a:spcAft>
              <a:buClr>
                <a:schemeClr val="dk1"/>
              </a:buClr>
              <a:buSzPts val="2960"/>
              <a:buNone/>
            </a:pPr>
            <a:r>
              <a:t/>
            </a:r>
            <a:endParaRPr sz="2960">
              <a:solidFill>
                <a:srgbClr val="06080A"/>
              </a:solidFill>
            </a:endParaRPr>
          </a:p>
          <a:p>
            <a:pPr indent="-342891" lvl="0" marL="342891" rtl="0" algn="l">
              <a:lnSpc>
                <a:spcPct val="90000"/>
              </a:lnSpc>
              <a:spcBef>
                <a:spcPts val="592"/>
              </a:spcBef>
              <a:spcAft>
                <a:spcPts val="0"/>
              </a:spcAft>
              <a:buClr>
                <a:srgbClr val="06080A"/>
              </a:buClr>
              <a:buSzPts val="2960"/>
              <a:buChar char="•"/>
            </a:pPr>
            <a:r>
              <a:rPr lang="en-US" sz="2400">
                <a:solidFill>
                  <a:srgbClr val="06080A"/>
                </a:solidFill>
              </a:rPr>
              <a:t>Let’s compare your county data with the statewide conversion data. </a:t>
            </a:r>
            <a:r>
              <a:rPr lang="en-US" sz="2960">
                <a:solidFill>
                  <a:srgbClr val="06080A"/>
                </a:solidFill>
              </a:rPr>
              <a:t> </a:t>
            </a:r>
            <a:endParaRPr sz="2960">
              <a:solidFill>
                <a:srgbClr val="06080A"/>
              </a:solidFill>
            </a:endParaRPr>
          </a:p>
        </p:txBody>
      </p:sp>
      <p:sp>
        <p:nvSpPr>
          <p:cNvPr id="185" name="Google Shape;185;p26"/>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6" name="Google Shape;186;p26"/>
          <p:cNvPicPr preferRelativeResize="0"/>
          <p:nvPr/>
        </p:nvPicPr>
        <p:blipFill rotWithShape="1">
          <a:blip r:embed="rId3">
            <a:alphaModFix/>
          </a:blip>
          <a:srcRect b="0" l="0" r="0" t="0"/>
          <a:stretch/>
        </p:blipFill>
        <p:spPr>
          <a:xfrm>
            <a:off x="1721222" y="1981606"/>
            <a:ext cx="5540189" cy="2014615"/>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7"/>
          <p:cNvSpPr txBox="1"/>
          <p:nvPr>
            <p:ph idx="1" type="body"/>
          </p:nvPr>
        </p:nvSpPr>
        <p:spPr>
          <a:xfrm>
            <a:off x="4572000" y="820271"/>
            <a:ext cx="4572000" cy="3501892"/>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3200"/>
              <a:buChar char="•"/>
            </a:pPr>
            <a:r>
              <a:rPr lang="en-US" sz="3200">
                <a:solidFill>
                  <a:srgbClr val="06080A"/>
                </a:solidFill>
              </a:rPr>
              <a:t>Download and Analyze Statewide Data. </a:t>
            </a:r>
            <a:endParaRPr/>
          </a:p>
          <a:p>
            <a:pPr indent="-342891" lvl="0" marL="342891" rtl="0" algn="l">
              <a:spcBef>
                <a:spcPts val="640"/>
              </a:spcBef>
              <a:spcAft>
                <a:spcPts val="0"/>
              </a:spcAft>
              <a:buClr>
                <a:srgbClr val="06080A"/>
              </a:buClr>
              <a:buSzPts val="3200"/>
              <a:buChar char="•"/>
            </a:pPr>
            <a:r>
              <a:rPr lang="en-US" sz="3200">
                <a:solidFill>
                  <a:srgbClr val="06080A"/>
                </a:solidFill>
              </a:rPr>
              <a:t>Compare the statewide data to county data to support your claim. </a:t>
            </a:r>
            <a:endParaRPr sz="3200">
              <a:solidFill>
                <a:srgbClr val="06080A"/>
              </a:solidFill>
            </a:endParaRPr>
          </a:p>
        </p:txBody>
      </p:sp>
      <p:sp>
        <p:nvSpPr>
          <p:cNvPr id="192" name="Google Shape;192;p27"/>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27"/>
          <p:cNvSpPr txBox="1"/>
          <p:nvPr/>
        </p:nvSpPr>
        <p:spPr>
          <a:xfrm>
            <a:off x="5750746" y="4398218"/>
            <a:ext cx="1763100" cy="646200"/>
          </a:xfrm>
          <a:prstGeom prst="rect">
            <a:avLst/>
          </a:prstGeom>
          <a:no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Statewide Table for 2010  - 2012</a:t>
            </a:r>
            <a:endParaRPr b="1" sz="1800">
              <a:solidFill>
                <a:schemeClr val="dk1"/>
              </a:solidFill>
              <a:latin typeface="Calibri"/>
              <a:ea typeface="Calibri"/>
              <a:cs typeface="Calibri"/>
              <a:sym typeface="Calibri"/>
            </a:endParaRPr>
          </a:p>
        </p:txBody>
      </p:sp>
      <p:pic>
        <p:nvPicPr>
          <p:cNvPr id="194" name="Google Shape;194;p27"/>
          <p:cNvPicPr preferRelativeResize="0"/>
          <p:nvPr/>
        </p:nvPicPr>
        <p:blipFill rotWithShape="1">
          <a:blip r:embed="rId3">
            <a:alphaModFix/>
          </a:blip>
          <a:srcRect b="0" l="0" r="0" t="0"/>
          <a:stretch/>
        </p:blipFill>
        <p:spPr>
          <a:xfrm>
            <a:off x="371283" y="820271"/>
            <a:ext cx="4029842" cy="3683328"/>
          </a:xfrm>
          <a:prstGeom prst="rect">
            <a:avLst/>
          </a:prstGeom>
          <a:noFill/>
          <a:ln cap="flat" cmpd="sng" w="15875">
            <a:solidFill>
              <a:schemeClr val="dk1"/>
            </a:solidFill>
            <a:prstDash val="solid"/>
            <a:miter lim="800000"/>
            <a:headEnd len="sm" w="sm" type="none"/>
            <a:tailEnd len="sm" w="sm" type="none"/>
          </a:ln>
        </p:spPr>
      </p:pic>
      <p:cxnSp>
        <p:nvCxnSpPr>
          <p:cNvPr id="195" name="Google Shape;195;p27"/>
          <p:cNvCxnSpPr>
            <a:stCxn id="193" idx="1"/>
          </p:cNvCxnSpPr>
          <p:nvPr/>
        </p:nvCxnSpPr>
        <p:spPr>
          <a:xfrm rot="10800000">
            <a:off x="2975446" y="3790118"/>
            <a:ext cx="2775300" cy="931200"/>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447793" y="130725"/>
            <a:ext cx="6096000" cy="77022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000"/>
              <a:buFont typeface="Lora"/>
              <a:buNone/>
            </a:pPr>
            <a:r>
              <a:rPr i="1" lang="en-US" sz="4000">
                <a:solidFill>
                  <a:srgbClr val="06080A"/>
                </a:solidFill>
              </a:rPr>
              <a:t>Fast Facts:</a:t>
            </a:r>
            <a:endParaRPr i="1" sz="4000">
              <a:solidFill>
                <a:srgbClr val="06080A"/>
              </a:solidFill>
            </a:endParaRPr>
          </a:p>
        </p:txBody>
      </p:sp>
      <p:sp>
        <p:nvSpPr>
          <p:cNvPr id="201" name="Google Shape;201;p28"/>
          <p:cNvSpPr txBox="1"/>
          <p:nvPr>
            <p:ph idx="1" type="body"/>
          </p:nvPr>
        </p:nvSpPr>
        <p:spPr>
          <a:xfrm>
            <a:off x="457200" y="760153"/>
            <a:ext cx="8229600" cy="4343400"/>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1800"/>
              <a:buChar char="•"/>
            </a:pPr>
            <a:r>
              <a:rPr lang="en-US" sz="1800">
                <a:solidFill>
                  <a:srgbClr val="06080A"/>
                </a:solidFill>
              </a:rPr>
              <a:t>Farm and Grazing lands in California decreased by more than 1.4 million acres between 1984 and 2014.  This is larger than the size of Merced County.  This loss averages just under 50,000 acres per year, or about one square mile every four days.  </a:t>
            </a:r>
            <a:endParaRPr sz="1800"/>
          </a:p>
          <a:p>
            <a:pPr indent="-342891" lvl="0" marL="342891" rtl="0" algn="l">
              <a:spcBef>
                <a:spcPts val="360"/>
              </a:spcBef>
              <a:spcAft>
                <a:spcPts val="0"/>
              </a:spcAft>
              <a:buClr>
                <a:srgbClr val="06080A"/>
              </a:buClr>
              <a:buSzPts val="1800"/>
              <a:buChar char="•"/>
            </a:pPr>
            <a:r>
              <a:rPr lang="en-US" sz="1800">
                <a:solidFill>
                  <a:srgbClr val="06080A"/>
                </a:solidFill>
              </a:rPr>
              <a:t>The type of farmland with the largest decrease has been Prime Farmland, the best soils for agricultural production.  Prime Farmland losses were just under 759,000 acres between 1984 and 2014, larger than the size of Yolo County. </a:t>
            </a:r>
            <a:endParaRPr sz="1800"/>
          </a:p>
          <a:p>
            <a:pPr indent="-342891" lvl="0" marL="342891" rtl="0" algn="l">
              <a:spcBef>
                <a:spcPts val="360"/>
              </a:spcBef>
              <a:spcAft>
                <a:spcPts val="0"/>
              </a:spcAft>
              <a:buClr>
                <a:srgbClr val="06080A"/>
              </a:buClr>
              <a:buSzPts val="1800"/>
              <a:buChar char="•"/>
            </a:pPr>
            <a:r>
              <a:rPr lang="en-US" sz="1800"/>
              <a:t>For more Fast Facts go to:</a:t>
            </a:r>
            <a:endParaRPr sz="1800"/>
          </a:p>
          <a:p>
            <a:pPr indent="0" lvl="0" marL="69850" rtl="0" algn="l">
              <a:spcBef>
                <a:spcPts val="220"/>
              </a:spcBef>
              <a:spcAft>
                <a:spcPts val="0"/>
              </a:spcAft>
              <a:buClr>
                <a:schemeClr val="dk1"/>
              </a:buClr>
              <a:buSzPts val="1100"/>
              <a:buNone/>
            </a:pPr>
            <a:r>
              <a:t/>
            </a:r>
            <a:endParaRPr/>
          </a:p>
        </p:txBody>
      </p:sp>
      <p:sp>
        <p:nvSpPr>
          <p:cNvPr id="202" name="Google Shape;202;p28"/>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3" name="Google Shape;203;p28"/>
          <p:cNvSpPr txBox="1"/>
          <p:nvPr/>
        </p:nvSpPr>
        <p:spPr>
          <a:xfrm>
            <a:off x="979100" y="3449950"/>
            <a:ext cx="6582900" cy="29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rgbClr val="06080A"/>
                </a:solidFill>
                <a:latin typeface="Calibri"/>
                <a:ea typeface="Calibri"/>
                <a:cs typeface="Calibri"/>
                <a:sym typeface="Calibri"/>
              </a:rPr>
              <a:t>https://www.conservation.ca.gov/dlrp/fmmp/Pages/Fast-Facts.aspx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447793" y="130725"/>
            <a:ext cx="6096000" cy="35608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800"/>
              <a:buFont typeface="Lora"/>
              <a:buNone/>
            </a:pPr>
            <a:r>
              <a:rPr lang="en-US" sz="2400"/>
              <a:t>What is Prime Farmland?</a:t>
            </a:r>
            <a:endParaRPr sz="2400"/>
          </a:p>
        </p:txBody>
      </p:sp>
      <p:sp>
        <p:nvSpPr>
          <p:cNvPr id="209" name="Google Shape;209;p29"/>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29"/>
          <p:cNvSpPr txBox="1"/>
          <p:nvPr>
            <p:ph idx="1" type="body"/>
          </p:nvPr>
        </p:nvSpPr>
        <p:spPr>
          <a:xfrm>
            <a:off x="457200" y="486810"/>
            <a:ext cx="8229600" cy="45616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6080A"/>
              </a:buClr>
              <a:buSzPts val="2400"/>
              <a:buNone/>
            </a:pPr>
            <a:r>
              <a:rPr lang="en-US" sz="2000">
                <a:solidFill>
                  <a:srgbClr val="06080A"/>
                </a:solidFill>
              </a:rPr>
              <a:t>Prime Farmland and Farmland of Statewide Importance, land must meet both of the following criteria:</a:t>
            </a:r>
            <a:endParaRPr sz="2000">
              <a:solidFill>
                <a:srgbClr val="06080A"/>
              </a:solidFill>
            </a:endParaRPr>
          </a:p>
          <a:p>
            <a:pPr indent="0" lvl="0" marL="0" rtl="0" algn="l">
              <a:lnSpc>
                <a:spcPct val="90000"/>
              </a:lnSpc>
              <a:spcBef>
                <a:spcPts val="0"/>
              </a:spcBef>
              <a:spcAft>
                <a:spcPts val="0"/>
              </a:spcAft>
              <a:buClr>
                <a:srgbClr val="06080A"/>
              </a:buClr>
              <a:buSzPts val="2400"/>
              <a:buNone/>
            </a:pPr>
            <a:r>
              <a:t/>
            </a:r>
            <a:endParaRPr sz="2000">
              <a:solidFill>
                <a:srgbClr val="06080A"/>
              </a:solidFill>
            </a:endParaRPr>
          </a:p>
          <a:p>
            <a:pPr indent="0" lvl="0" marL="0" rtl="0" algn="l">
              <a:lnSpc>
                <a:spcPct val="90000"/>
              </a:lnSpc>
              <a:spcBef>
                <a:spcPts val="480"/>
              </a:spcBef>
              <a:spcAft>
                <a:spcPts val="0"/>
              </a:spcAft>
              <a:buClr>
                <a:srgbClr val="06080A"/>
              </a:buClr>
              <a:buSzPts val="2400"/>
              <a:buNone/>
            </a:pPr>
            <a:r>
              <a:rPr b="1" lang="en-US" sz="2000">
                <a:solidFill>
                  <a:srgbClr val="06080A"/>
                </a:solidFill>
              </a:rPr>
              <a:t>Land Use:  </a:t>
            </a:r>
            <a:r>
              <a:rPr lang="en-US" sz="2000">
                <a:solidFill>
                  <a:srgbClr val="06080A"/>
                </a:solidFill>
              </a:rPr>
              <a:t>Has been used for irrigated agricultural production at some time during the four years prior to the Important Farmland Map date. Irrigated land use is determined by FMMP staff by analyzing current aerial photos, local comment letters, and related GIS data, supplemented with field verification. </a:t>
            </a:r>
            <a:endParaRPr sz="2000"/>
          </a:p>
          <a:p>
            <a:pPr indent="0" lvl="0" marL="0" rtl="0" algn="l">
              <a:lnSpc>
                <a:spcPct val="90000"/>
              </a:lnSpc>
              <a:spcBef>
                <a:spcPts val="480"/>
              </a:spcBef>
              <a:spcAft>
                <a:spcPts val="0"/>
              </a:spcAft>
              <a:buClr>
                <a:srgbClr val="06080A"/>
              </a:buClr>
              <a:buSzPts val="2400"/>
              <a:buNone/>
            </a:pPr>
            <a:r>
              <a:rPr lang="en-US" sz="2000">
                <a:solidFill>
                  <a:srgbClr val="06080A"/>
                </a:solidFill>
              </a:rPr>
              <a:t>-- AND --</a:t>
            </a:r>
            <a:endParaRPr sz="2000"/>
          </a:p>
          <a:p>
            <a:pPr indent="0" lvl="0" marL="0" rtl="0" algn="l">
              <a:lnSpc>
                <a:spcPct val="90000"/>
              </a:lnSpc>
              <a:spcBef>
                <a:spcPts val="480"/>
              </a:spcBef>
              <a:spcAft>
                <a:spcPts val="0"/>
              </a:spcAft>
              <a:buClr>
                <a:srgbClr val="06080A"/>
              </a:buClr>
              <a:buSzPts val="2400"/>
              <a:buNone/>
            </a:pPr>
            <a:r>
              <a:rPr b="1" lang="en-US" sz="2000">
                <a:solidFill>
                  <a:srgbClr val="06080A"/>
                </a:solidFill>
              </a:rPr>
              <a:t>Soil:​ </a:t>
            </a:r>
            <a:r>
              <a:rPr lang="en-US" sz="2000">
                <a:solidFill>
                  <a:srgbClr val="06080A"/>
                </a:solidFill>
              </a:rPr>
              <a:t>The soil must meet the physical and chemical criteria for Prime Farmland or Farmland of Statewide Importance as determined by the USDA Natural Resources Conservation Service (NRCS)</a:t>
            </a:r>
            <a:r>
              <a:rPr lang="en-US" sz="2400">
                <a:solidFill>
                  <a:srgbClr val="06080A"/>
                </a:solidFill>
              </a:rPr>
              <a:t>.</a:t>
            </a:r>
            <a:endParaRPr/>
          </a:p>
          <a:p>
            <a:pPr indent="0" lvl="0" marL="0" rtl="0" algn="l">
              <a:lnSpc>
                <a:spcPct val="90000"/>
              </a:lnSpc>
              <a:spcBef>
                <a:spcPts val="220"/>
              </a:spcBef>
              <a:spcAft>
                <a:spcPts val="0"/>
              </a:spcAft>
              <a:buClr>
                <a:schemeClr val="dk1"/>
              </a:buClr>
              <a:buSzPts val="11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0"/>
          <p:cNvSpPr txBox="1"/>
          <p:nvPr>
            <p:ph type="title"/>
          </p:nvPr>
        </p:nvSpPr>
        <p:spPr>
          <a:xfrm>
            <a:off x="3471350" y="400681"/>
            <a:ext cx="5472954" cy="1207008"/>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6080A"/>
              </a:buClr>
              <a:buSzPts val="3200"/>
              <a:buFont typeface="Lora"/>
              <a:buNone/>
            </a:pPr>
            <a:r>
              <a:rPr lang="en-US" sz="3200">
                <a:solidFill>
                  <a:srgbClr val="06080A"/>
                </a:solidFill>
              </a:rPr>
              <a:t>Change in Land Use Claim</a:t>
            </a:r>
            <a:endParaRPr sz="3200">
              <a:solidFill>
                <a:srgbClr val="06080A"/>
              </a:solidFill>
            </a:endParaRPr>
          </a:p>
        </p:txBody>
      </p:sp>
      <p:sp>
        <p:nvSpPr>
          <p:cNvPr id="216" name="Google Shape;216;p30"/>
          <p:cNvSpPr txBox="1"/>
          <p:nvPr>
            <p:ph idx="1" type="body"/>
          </p:nvPr>
        </p:nvSpPr>
        <p:spPr>
          <a:xfrm>
            <a:off x="3471350" y="1489551"/>
            <a:ext cx="5367850" cy="3038094"/>
          </a:xfrm>
          <a:prstGeom prst="rect">
            <a:avLst/>
          </a:prstGeom>
          <a:noFill/>
          <a:ln>
            <a:noFill/>
          </a:ln>
        </p:spPr>
        <p:txBody>
          <a:bodyPr anchorCtr="0" anchor="t" bIns="45700" lIns="91425" spcFirstLastPara="1" rIns="91425" wrap="square" tIns="45700">
            <a:noAutofit/>
          </a:bodyPr>
          <a:lstStyle/>
          <a:p>
            <a:pPr indent="-342891" lvl="0" marL="342891" rtl="0" algn="l">
              <a:spcBef>
                <a:spcPts val="0"/>
              </a:spcBef>
              <a:spcAft>
                <a:spcPts val="0"/>
              </a:spcAft>
              <a:buClr>
                <a:srgbClr val="06080A"/>
              </a:buClr>
              <a:buSzPts val="3200"/>
              <a:buChar char="•"/>
            </a:pPr>
            <a:r>
              <a:rPr lang="en-US" sz="3200">
                <a:solidFill>
                  <a:srgbClr val="06080A"/>
                </a:solidFill>
              </a:rPr>
              <a:t>Support your claim with information from the infographic.  </a:t>
            </a:r>
            <a:endParaRPr sz="3200">
              <a:solidFill>
                <a:srgbClr val="06080A"/>
              </a:solidFill>
            </a:endParaRPr>
          </a:p>
        </p:txBody>
      </p:sp>
      <p:pic>
        <p:nvPicPr>
          <p:cNvPr descr="http://www.conservation.ca.gov/PublishingImages/agriculture%20-%20dlrp/new%20additions/GCAS2018%20program.jpg" id="217" name="Google Shape;217;p30"/>
          <p:cNvPicPr preferRelativeResize="0"/>
          <p:nvPr/>
        </p:nvPicPr>
        <p:blipFill rotWithShape="1">
          <a:blip r:embed="rId3">
            <a:alphaModFix/>
          </a:blip>
          <a:srcRect b="0" l="0" r="0" t="0"/>
          <a:stretch/>
        </p:blipFill>
        <p:spPr>
          <a:xfrm>
            <a:off x="422156" y="807244"/>
            <a:ext cx="2848955" cy="3684876"/>
          </a:xfrm>
          <a:prstGeom prst="rect">
            <a:avLst/>
          </a:prstGeom>
          <a:noFill/>
          <a:ln cap="flat" cmpd="sng" w="15875">
            <a:solidFill>
              <a:schemeClr val="dk1"/>
            </a:solidFill>
            <a:prstDash val="solid"/>
            <a:round/>
            <a:headEnd len="sm" w="sm" type="none"/>
            <a:tailEnd len="sm" w="sm" type="none"/>
          </a:ln>
        </p:spPr>
      </p:pic>
      <p:sp>
        <p:nvSpPr>
          <p:cNvPr id="218" name="Google Shape;218;p30"/>
          <p:cNvSpPr txBox="1"/>
          <p:nvPr/>
        </p:nvSpPr>
        <p:spPr>
          <a:xfrm>
            <a:off x="121920" y="4506039"/>
            <a:ext cx="4405745"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06080A"/>
                </a:solidFill>
                <a:latin typeface="Calibri"/>
                <a:ea typeface="Calibri"/>
                <a:cs typeface="Calibri"/>
                <a:sym typeface="Calibri"/>
              </a:rPr>
              <a:t>https://www.conservation.ca.gov/dlrp/Pages/Outreach%20Materials.aspx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sp>
        <p:nvSpPr>
          <p:cNvPr id="78" name="Google Shape;78;p13"/>
          <p:cNvSpPr/>
          <p:nvPr/>
        </p:nvSpPr>
        <p:spPr>
          <a:xfrm>
            <a:off x="-228" y="0"/>
            <a:ext cx="4703676" cy="5143500"/>
          </a:xfrm>
          <a:prstGeom prst="rect">
            <a:avLst/>
          </a:prstGeom>
          <a:gradFill>
            <a:gsLst>
              <a:gs pos="0">
                <a:srgbClr val="4F81BD">
                  <a:alpha val="81960"/>
                </a:srgbClr>
              </a:gs>
              <a:gs pos="25000">
                <a:srgbClr val="4F81BD">
                  <a:alpha val="60000"/>
                </a:srgbClr>
              </a:gs>
              <a:gs pos="94000">
                <a:srgbClr val="9BB9CD"/>
              </a:gs>
              <a:gs pos="100000">
                <a:srgbClr val="9BB9CD"/>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9" name="Google Shape;79;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80" name="Google Shape;80;p13"/>
          <p:cNvSpPr txBox="1"/>
          <p:nvPr>
            <p:ph type="ctrTitle"/>
          </p:nvPr>
        </p:nvSpPr>
        <p:spPr>
          <a:xfrm>
            <a:off x="4768950" y="4315800"/>
            <a:ext cx="4220100" cy="68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1440"/>
              <a:buFont typeface="Calibri"/>
              <a:buNone/>
            </a:pPr>
            <a:r>
              <a:rPr b="0" lang="en-US" sz="1440">
                <a:solidFill>
                  <a:srgbClr val="000000"/>
                </a:solidFill>
                <a:latin typeface="Calibri"/>
                <a:ea typeface="Calibri"/>
                <a:cs typeface="Calibri"/>
                <a:sym typeface="Calibri"/>
              </a:rPr>
              <a:t>https://www.usgs.gov/media/images/animated-map-projected-land-change-california-2001-2100</a:t>
            </a:r>
            <a:endParaRPr b="0"/>
          </a:p>
        </p:txBody>
      </p:sp>
      <p:sp>
        <p:nvSpPr>
          <p:cNvPr id="81" name="Google Shape;81;p13"/>
          <p:cNvSpPr/>
          <p:nvPr/>
        </p:nvSpPr>
        <p:spPr>
          <a:xfrm>
            <a:off x="0" y="442976"/>
            <a:ext cx="4108564" cy="4707631"/>
          </a:xfrm>
          <a:custGeom>
            <a:rect b="b" l="l" r="r" t="t"/>
            <a:pathLst>
              <a:path extrusionOk="0" h="6276841" w="5478085">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cap="flat" cmpd="sng" w="25400">
            <a:solidFill>
              <a:srgbClr val="B7CC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2" name="Google Shape;82;p13"/>
          <p:cNvPicPr preferRelativeResize="0"/>
          <p:nvPr/>
        </p:nvPicPr>
        <p:blipFill rotWithShape="1">
          <a:blip r:embed="rId4">
            <a:alphaModFix/>
          </a:blip>
          <a:srcRect b="5989" l="0" r="-2" t="10291"/>
          <a:stretch/>
        </p:blipFill>
        <p:spPr>
          <a:xfrm>
            <a:off x="20" y="577527"/>
            <a:ext cx="3973993" cy="4573079"/>
          </a:xfrm>
          <a:custGeom>
            <a:rect b="b" l="l" r="r" t="t"/>
            <a:pathLst>
              <a:path extrusionOk="0" h="6097438" w="5298683">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sp>
        <p:nvSpPr>
          <p:cNvPr id="83" name="Google Shape;83;p13"/>
          <p:cNvSpPr txBox="1"/>
          <p:nvPr/>
        </p:nvSpPr>
        <p:spPr>
          <a:xfrm>
            <a:off x="4896997" y="1540700"/>
            <a:ext cx="3751200" cy="206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6080A"/>
                </a:solidFill>
                <a:latin typeface="Calibri"/>
                <a:ea typeface="Calibri"/>
                <a:cs typeface="Calibri"/>
                <a:sym typeface="Calibri"/>
              </a:rPr>
              <a:t>Record your observations in your science notebook. </a:t>
            </a:r>
            <a:endParaRPr/>
          </a:p>
        </p:txBody>
      </p:sp>
      <p:sp>
        <p:nvSpPr>
          <p:cNvPr id="84" name="Google Shape;84;p13"/>
          <p:cNvSpPr txBox="1"/>
          <p:nvPr/>
        </p:nvSpPr>
        <p:spPr>
          <a:xfrm>
            <a:off x="4768962" y="138363"/>
            <a:ext cx="437501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06080A"/>
                </a:solidFill>
                <a:latin typeface="Lora"/>
                <a:ea typeface="Lora"/>
                <a:cs typeface="Lora"/>
                <a:sym typeface="Lora"/>
              </a:rPr>
              <a:t>The Future of California’s Changing Landscape</a:t>
            </a:r>
            <a:endParaRPr sz="3000">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447793" y="130725"/>
            <a:ext cx="7634662" cy="94504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3200"/>
              <a:buFont typeface="Lora"/>
              <a:buNone/>
            </a:pPr>
            <a:r>
              <a:rPr lang="en-US" sz="3200">
                <a:solidFill>
                  <a:srgbClr val="06080A"/>
                </a:solidFill>
              </a:rPr>
              <a:t>Sustainable Agricultural Lands Conservation (SALC) Program</a:t>
            </a:r>
            <a:endParaRPr/>
          </a:p>
        </p:txBody>
      </p:sp>
      <p:sp>
        <p:nvSpPr>
          <p:cNvPr id="224" name="Google Shape;224;p31"/>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31"/>
          <p:cNvSpPr txBox="1"/>
          <p:nvPr>
            <p:ph idx="1" type="body"/>
          </p:nvPr>
        </p:nvSpPr>
        <p:spPr>
          <a:xfrm>
            <a:off x="4618657" y="4817940"/>
            <a:ext cx="3869086" cy="2305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017"/>
              <a:buNone/>
            </a:pPr>
            <a:r>
              <a:rPr lang="en-US" sz="1017"/>
              <a:t>http://sgc.ca.gov/programs/salc/</a:t>
            </a:r>
            <a:endParaRPr/>
          </a:p>
        </p:txBody>
      </p:sp>
      <p:sp>
        <p:nvSpPr>
          <p:cNvPr id="226" name="Google Shape;226;p31"/>
          <p:cNvSpPr txBox="1"/>
          <p:nvPr/>
        </p:nvSpPr>
        <p:spPr>
          <a:xfrm>
            <a:off x="447793" y="1237128"/>
            <a:ext cx="8696207" cy="39063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6080A"/>
              </a:buClr>
              <a:buSzPts val="2800"/>
              <a:buFont typeface="Arial"/>
              <a:buNone/>
            </a:pPr>
            <a:r>
              <a:rPr lang="en-US" sz="2400">
                <a:solidFill>
                  <a:srgbClr val="06080A"/>
                </a:solidFill>
                <a:latin typeface="Roboto"/>
                <a:ea typeface="Roboto"/>
                <a:cs typeface="Roboto"/>
                <a:sym typeface="Roboto"/>
              </a:rPr>
              <a:t>The SALC program funds projects called easements that protect at-risk agricultural lands from conversion to more intensive land uses such as urban or rural residential </a:t>
            </a:r>
            <a:endParaRPr sz="2400">
              <a:solidFill>
                <a:srgbClr val="06080A"/>
              </a:solidFill>
              <a:latin typeface="Roboto"/>
              <a:ea typeface="Roboto"/>
              <a:cs typeface="Roboto"/>
              <a:sym typeface="Roboto"/>
            </a:endParaRPr>
          </a:p>
          <a:p>
            <a:pPr indent="0" lvl="0" marL="0" marR="0" rtl="0" algn="l">
              <a:spcBef>
                <a:spcPts val="0"/>
              </a:spcBef>
              <a:spcAft>
                <a:spcPts val="0"/>
              </a:spcAft>
              <a:buClr>
                <a:srgbClr val="06080A"/>
              </a:buClr>
              <a:buSzPts val="2800"/>
              <a:buFont typeface="Arial"/>
              <a:buNone/>
            </a:pPr>
            <a:r>
              <a:rPr lang="en-US" sz="2400">
                <a:solidFill>
                  <a:srgbClr val="06080A"/>
                </a:solidFill>
                <a:latin typeface="Roboto"/>
                <a:ea typeface="Roboto"/>
                <a:cs typeface="Roboto"/>
                <a:sym typeface="Roboto"/>
              </a:rPr>
              <a:t>developments.  </a:t>
            </a:r>
            <a:endParaRPr sz="2400"/>
          </a:p>
          <a:p>
            <a:pPr indent="0" lvl="0" marL="0" marR="0" rtl="0" algn="l">
              <a:spcBef>
                <a:spcPts val="560"/>
              </a:spcBef>
              <a:spcAft>
                <a:spcPts val="0"/>
              </a:spcAft>
              <a:buClr>
                <a:schemeClr val="dk1"/>
              </a:buClr>
              <a:buSzPts val="2800"/>
              <a:buFont typeface="Arial"/>
              <a:buNone/>
            </a:pPr>
            <a:r>
              <a:t/>
            </a:r>
            <a:endParaRPr sz="2800">
              <a:solidFill>
                <a:srgbClr val="06080A"/>
              </a:solidFill>
              <a:latin typeface="Roboto"/>
              <a:ea typeface="Roboto"/>
              <a:cs typeface="Roboto"/>
              <a:sym typeface="Roboto"/>
            </a:endParaRPr>
          </a:p>
          <a:p>
            <a:pPr indent="0" lvl="0" marL="0" marR="0" rtl="0" algn="l">
              <a:spcBef>
                <a:spcPts val="560"/>
              </a:spcBef>
              <a:spcAft>
                <a:spcPts val="0"/>
              </a:spcAft>
              <a:buClr>
                <a:schemeClr val="dk1"/>
              </a:buClr>
              <a:buSzPts val="2800"/>
              <a:buFont typeface="Arial"/>
              <a:buNone/>
            </a:pPr>
            <a:r>
              <a:t/>
            </a:r>
            <a:endParaRPr sz="2800">
              <a:solidFill>
                <a:srgbClr val="06080A"/>
              </a:solidFill>
              <a:latin typeface="Roboto"/>
              <a:ea typeface="Roboto"/>
              <a:cs typeface="Roboto"/>
              <a:sym typeface="Roboto"/>
            </a:endParaRPr>
          </a:p>
        </p:txBody>
      </p:sp>
      <p:pic>
        <p:nvPicPr>
          <p:cNvPr id="227" name="Google Shape;227;p31"/>
          <p:cNvPicPr preferRelativeResize="0"/>
          <p:nvPr/>
        </p:nvPicPr>
        <p:blipFill rotWithShape="1">
          <a:blip r:embed="rId3">
            <a:alphaModFix/>
          </a:blip>
          <a:srcRect b="0" l="0" r="0" t="0"/>
          <a:stretch/>
        </p:blipFill>
        <p:spPr>
          <a:xfrm>
            <a:off x="4380276" y="2556510"/>
            <a:ext cx="4306524" cy="2299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158503" y="-1"/>
            <a:ext cx="6893456" cy="91731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3600"/>
              <a:buFont typeface="Lora"/>
              <a:buNone/>
            </a:pPr>
            <a:r>
              <a:rPr lang="en-US" sz="3600">
                <a:solidFill>
                  <a:srgbClr val="06080A"/>
                </a:solidFill>
              </a:rPr>
              <a:t>Benefits of Easements</a:t>
            </a:r>
            <a:endParaRPr b="1" sz="3600">
              <a:solidFill>
                <a:srgbClr val="06080A"/>
              </a:solidFill>
            </a:endParaRPr>
          </a:p>
        </p:txBody>
      </p:sp>
      <p:pic>
        <p:nvPicPr>
          <p:cNvPr id="233" name="Google Shape;233;p32"/>
          <p:cNvPicPr preferRelativeResize="0"/>
          <p:nvPr/>
        </p:nvPicPr>
        <p:blipFill rotWithShape="1">
          <a:blip r:embed="rId3">
            <a:alphaModFix/>
          </a:blip>
          <a:srcRect b="0" l="0" r="0" t="0"/>
          <a:stretch/>
        </p:blipFill>
        <p:spPr>
          <a:xfrm>
            <a:off x="158503" y="917318"/>
            <a:ext cx="2834456" cy="3725417"/>
          </a:xfrm>
          <a:prstGeom prst="rect">
            <a:avLst/>
          </a:prstGeom>
          <a:noFill/>
          <a:ln cap="flat" cmpd="sng" w="15875">
            <a:solidFill>
              <a:schemeClr val="dk1"/>
            </a:solidFill>
            <a:prstDash val="solid"/>
            <a:round/>
            <a:headEnd len="sm" w="sm" type="none"/>
            <a:tailEnd len="sm" w="sm" type="none"/>
          </a:ln>
        </p:spPr>
      </p:pic>
      <p:sp>
        <p:nvSpPr>
          <p:cNvPr id="234" name="Google Shape;234;p32"/>
          <p:cNvSpPr txBox="1"/>
          <p:nvPr>
            <p:ph idx="1" type="body"/>
          </p:nvPr>
        </p:nvSpPr>
        <p:spPr>
          <a:xfrm>
            <a:off x="3160058" y="917318"/>
            <a:ext cx="5755341" cy="3814156"/>
          </a:xfrm>
          <a:prstGeom prst="rect">
            <a:avLst/>
          </a:prstGeom>
          <a:noFill/>
          <a:ln>
            <a:noFill/>
          </a:ln>
        </p:spPr>
        <p:txBody>
          <a:bodyPr anchorCtr="0" anchor="t" bIns="45700" lIns="91425" spcFirstLastPara="1" rIns="91425" wrap="square" tIns="45700">
            <a:noAutofit/>
          </a:bodyPr>
          <a:lstStyle/>
          <a:p>
            <a:pPr indent="-292091" lvl="0" marL="342891" rtl="0" algn="l">
              <a:spcBef>
                <a:spcPts val="0"/>
              </a:spcBef>
              <a:spcAft>
                <a:spcPts val="0"/>
              </a:spcAft>
              <a:buClr>
                <a:srgbClr val="06080A"/>
              </a:buClr>
              <a:buSzPts val="2400"/>
              <a:buChar char="•"/>
            </a:pPr>
            <a:r>
              <a:rPr lang="en-US" sz="2400">
                <a:solidFill>
                  <a:srgbClr val="06080A"/>
                </a:solidFill>
              </a:rPr>
              <a:t>Protects Land by legally protecting it from development</a:t>
            </a:r>
            <a:endParaRPr sz="2400"/>
          </a:p>
          <a:p>
            <a:pPr indent="-292091" lvl="0" marL="342891" rtl="0" algn="l">
              <a:spcBef>
                <a:spcPts val="640"/>
              </a:spcBef>
              <a:spcAft>
                <a:spcPts val="0"/>
              </a:spcAft>
              <a:buClr>
                <a:srgbClr val="06080A"/>
              </a:buClr>
              <a:buSzPts val="2400"/>
              <a:buChar char="•"/>
            </a:pPr>
            <a:r>
              <a:rPr lang="en-US" sz="2400">
                <a:solidFill>
                  <a:srgbClr val="06080A"/>
                </a:solidFill>
              </a:rPr>
              <a:t>Food Production</a:t>
            </a:r>
            <a:endParaRPr sz="2400"/>
          </a:p>
          <a:p>
            <a:pPr indent="-292091" lvl="0" marL="342891" rtl="0" algn="l">
              <a:spcBef>
                <a:spcPts val="640"/>
              </a:spcBef>
              <a:spcAft>
                <a:spcPts val="0"/>
              </a:spcAft>
              <a:buClr>
                <a:srgbClr val="06080A"/>
              </a:buClr>
              <a:buSzPts val="2400"/>
              <a:buChar char="•"/>
            </a:pPr>
            <a:r>
              <a:rPr lang="en-US" sz="2400">
                <a:solidFill>
                  <a:srgbClr val="06080A"/>
                </a:solidFill>
              </a:rPr>
              <a:t>Protect Fragile Habitat</a:t>
            </a:r>
            <a:endParaRPr sz="2400">
              <a:solidFill>
                <a:srgbClr val="06080A"/>
              </a:solidFill>
            </a:endParaRPr>
          </a:p>
          <a:p>
            <a:pPr indent="-292091" lvl="0" marL="342891" rtl="0" algn="l">
              <a:spcBef>
                <a:spcPts val="640"/>
              </a:spcBef>
              <a:spcAft>
                <a:spcPts val="0"/>
              </a:spcAft>
              <a:buClr>
                <a:srgbClr val="06080A"/>
              </a:buClr>
              <a:buSzPts val="2400"/>
              <a:buChar char="•"/>
            </a:pPr>
            <a:r>
              <a:rPr lang="en-US" sz="2400">
                <a:solidFill>
                  <a:srgbClr val="06080A"/>
                </a:solidFill>
              </a:rPr>
              <a:t>Water Protection</a:t>
            </a:r>
            <a:endParaRPr sz="2400"/>
          </a:p>
          <a:p>
            <a:pPr indent="-292091" lvl="0" marL="342891" rtl="0" algn="l">
              <a:spcBef>
                <a:spcPts val="640"/>
              </a:spcBef>
              <a:spcAft>
                <a:spcPts val="0"/>
              </a:spcAft>
              <a:buClr>
                <a:srgbClr val="06080A"/>
              </a:buClr>
              <a:buSzPts val="2400"/>
              <a:buChar char="•"/>
            </a:pPr>
            <a:r>
              <a:rPr lang="en-US" sz="2400">
                <a:solidFill>
                  <a:srgbClr val="06080A"/>
                </a:solidFill>
              </a:rPr>
              <a:t>Community Separator (Greenbelt)</a:t>
            </a:r>
            <a:endParaRPr sz="2400"/>
          </a:p>
          <a:p>
            <a:pPr indent="-273041" lvl="0" marL="342891" rtl="0" algn="l">
              <a:spcBef>
                <a:spcPts val="220"/>
              </a:spcBef>
              <a:spcAft>
                <a:spcPts val="0"/>
              </a:spcAft>
              <a:buClr>
                <a:schemeClr val="dk1"/>
              </a:buClr>
              <a:buSzPts val="11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3"/>
          <p:cNvPicPr preferRelativeResize="0"/>
          <p:nvPr/>
        </p:nvPicPr>
        <p:blipFill rotWithShape="1">
          <a:blip r:embed="rId3">
            <a:alphaModFix/>
          </a:blip>
          <a:srcRect b="0" l="0" r="0" t="0"/>
          <a:stretch/>
        </p:blipFill>
        <p:spPr>
          <a:xfrm>
            <a:off x="326770" y="253091"/>
            <a:ext cx="4573927" cy="4624668"/>
          </a:xfrm>
          <a:prstGeom prst="rect">
            <a:avLst/>
          </a:prstGeom>
          <a:noFill/>
          <a:ln cap="flat" cmpd="sng" w="15875">
            <a:solidFill>
              <a:schemeClr val="dk1"/>
            </a:solidFill>
            <a:prstDash val="solid"/>
            <a:miter lim="800000"/>
            <a:headEnd len="sm" w="sm" type="none"/>
            <a:tailEnd len="sm" w="sm" type="none"/>
          </a:ln>
        </p:spPr>
      </p:pic>
      <p:sp>
        <p:nvSpPr>
          <p:cNvPr id="240" name="Google Shape;240;p33"/>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241" name="Google Shape;241;p33"/>
          <p:cNvCxnSpPr>
            <a:stCxn id="242" idx="1"/>
          </p:cNvCxnSpPr>
          <p:nvPr/>
        </p:nvCxnSpPr>
        <p:spPr>
          <a:xfrm rot="10800000">
            <a:off x="3119720" y="4400705"/>
            <a:ext cx="1902000" cy="0"/>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47"/>
              </a:srgbClr>
            </a:outerShdw>
          </a:effectLst>
        </p:spPr>
      </p:cxnSp>
      <p:sp>
        <p:nvSpPr>
          <p:cNvPr id="242" name="Google Shape;242;p33"/>
          <p:cNvSpPr txBox="1"/>
          <p:nvPr/>
        </p:nvSpPr>
        <p:spPr>
          <a:xfrm>
            <a:off x="5021720" y="3923652"/>
            <a:ext cx="3987809" cy="954107"/>
          </a:xfrm>
          <a:prstGeom prst="rect">
            <a:avLst/>
          </a:prstGeom>
          <a:noFill/>
          <a:ln cap="flat" cmpd="sng" w="158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06080A"/>
                </a:solidFill>
                <a:latin typeface="Calibri"/>
                <a:ea typeface="Calibri"/>
                <a:cs typeface="Calibri"/>
                <a:sym typeface="Calibri"/>
              </a:rPr>
              <a:t>Agricultural Conservation Easement Summaries</a:t>
            </a:r>
            <a:endParaRPr b="1" sz="2800">
              <a:solidFill>
                <a:srgbClr val="06080A"/>
              </a:solidFill>
              <a:latin typeface="Calibri"/>
              <a:ea typeface="Calibri"/>
              <a:cs typeface="Calibri"/>
              <a:sym typeface="Calibri"/>
            </a:endParaRPr>
          </a:p>
        </p:txBody>
      </p:sp>
      <p:pic>
        <p:nvPicPr>
          <p:cNvPr id="243" name="Google Shape;243;p33"/>
          <p:cNvPicPr preferRelativeResize="0"/>
          <p:nvPr/>
        </p:nvPicPr>
        <p:blipFill rotWithShape="1">
          <a:blip r:embed="rId4">
            <a:alphaModFix/>
          </a:blip>
          <a:srcRect b="0" l="0" r="0" t="0"/>
          <a:stretch/>
        </p:blipFill>
        <p:spPr>
          <a:xfrm>
            <a:off x="5897974" y="806821"/>
            <a:ext cx="2229575" cy="2892731"/>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447793" y="130725"/>
            <a:ext cx="6096000" cy="743334"/>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lang="en-US" sz="4400">
                <a:solidFill>
                  <a:srgbClr val="06080A"/>
                </a:solidFill>
              </a:rPr>
              <a:t>SALCP Project</a:t>
            </a:r>
            <a:endParaRPr sz="4400">
              <a:solidFill>
                <a:srgbClr val="06080A"/>
              </a:solidFill>
            </a:endParaRPr>
          </a:p>
        </p:txBody>
      </p:sp>
      <p:sp>
        <p:nvSpPr>
          <p:cNvPr id="249" name="Google Shape;249;p34"/>
          <p:cNvSpPr txBox="1"/>
          <p:nvPr>
            <p:ph idx="1" type="body"/>
          </p:nvPr>
        </p:nvSpPr>
        <p:spPr>
          <a:xfrm>
            <a:off x="457200" y="1040232"/>
            <a:ext cx="8229600" cy="3760368"/>
          </a:xfrm>
          <a:prstGeom prst="rect">
            <a:avLst/>
          </a:prstGeom>
          <a:noFill/>
          <a:ln>
            <a:noFill/>
          </a:ln>
        </p:spPr>
        <p:txBody>
          <a:bodyPr anchorCtr="0" anchor="t" bIns="45700" lIns="91425" spcFirstLastPara="1" rIns="91425" wrap="square" tIns="45700">
            <a:noAutofit/>
          </a:bodyPr>
          <a:lstStyle/>
          <a:p>
            <a:pPr indent="-307331" lvl="0" marL="342891" rtl="0" algn="l">
              <a:lnSpc>
                <a:spcPct val="90000"/>
              </a:lnSpc>
              <a:spcBef>
                <a:spcPts val="0"/>
              </a:spcBef>
              <a:spcAft>
                <a:spcPts val="0"/>
              </a:spcAft>
              <a:buClr>
                <a:srgbClr val="06080A"/>
              </a:buClr>
              <a:buSzPts val="2400"/>
              <a:buChar char="•"/>
            </a:pPr>
            <a:r>
              <a:rPr lang="en-US" sz="2400">
                <a:solidFill>
                  <a:srgbClr val="06080A"/>
                </a:solidFill>
              </a:rPr>
              <a:t>Propose an easement project in your county to protect farmland.  Include the following sections in your proposal:</a:t>
            </a:r>
            <a:endParaRPr sz="2400">
              <a:solidFill>
                <a:srgbClr val="06080A"/>
              </a:solidFill>
            </a:endParaRPr>
          </a:p>
          <a:p>
            <a:pPr indent="0" lvl="0" marL="342891" rtl="0" algn="l">
              <a:lnSpc>
                <a:spcPct val="90000"/>
              </a:lnSpc>
              <a:spcBef>
                <a:spcPts val="0"/>
              </a:spcBef>
              <a:spcAft>
                <a:spcPts val="0"/>
              </a:spcAft>
              <a:buNone/>
            </a:pPr>
            <a:r>
              <a:t/>
            </a:r>
            <a:endParaRPr sz="2400">
              <a:solidFill>
                <a:srgbClr val="06080A"/>
              </a:solidFill>
            </a:endParaRPr>
          </a:p>
          <a:p>
            <a:pPr indent="-250184" lvl="1" marL="742932" rtl="0" algn="l">
              <a:lnSpc>
                <a:spcPct val="90000"/>
              </a:lnSpc>
              <a:spcBef>
                <a:spcPts val="592"/>
              </a:spcBef>
              <a:spcAft>
                <a:spcPts val="0"/>
              </a:spcAft>
              <a:buClr>
                <a:srgbClr val="06080A"/>
              </a:buClr>
              <a:buSzPts val="2400"/>
              <a:buFont typeface="Arial"/>
              <a:buChar char="•"/>
            </a:pPr>
            <a:r>
              <a:rPr lang="en-US" sz="2400">
                <a:solidFill>
                  <a:srgbClr val="06080A"/>
                </a:solidFill>
              </a:rPr>
              <a:t>Justification for easement (current status of land use)</a:t>
            </a:r>
            <a:endParaRPr sz="2400"/>
          </a:p>
          <a:p>
            <a:pPr indent="-250184" lvl="1" marL="742932" rtl="0" algn="l">
              <a:lnSpc>
                <a:spcPct val="90000"/>
              </a:lnSpc>
              <a:spcBef>
                <a:spcPts val="592"/>
              </a:spcBef>
              <a:spcAft>
                <a:spcPts val="0"/>
              </a:spcAft>
              <a:buClr>
                <a:srgbClr val="06080A"/>
              </a:buClr>
              <a:buSzPts val="2400"/>
              <a:buFont typeface="Arial"/>
              <a:buChar char="•"/>
            </a:pPr>
            <a:r>
              <a:rPr lang="en-US" sz="2400">
                <a:solidFill>
                  <a:srgbClr val="06080A"/>
                </a:solidFill>
              </a:rPr>
              <a:t>Benefits of the easement</a:t>
            </a:r>
            <a:endParaRPr sz="2400"/>
          </a:p>
          <a:p>
            <a:pPr indent="-250184" lvl="1" marL="742932" rtl="0" algn="l">
              <a:lnSpc>
                <a:spcPct val="90000"/>
              </a:lnSpc>
              <a:spcBef>
                <a:spcPts val="592"/>
              </a:spcBef>
              <a:spcAft>
                <a:spcPts val="0"/>
              </a:spcAft>
              <a:buClr>
                <a:srgbClr val="06080A"/>
              </a:buClr>
              <a:buSzPts val="2400"/>
              <a:buFont typeface="Arial"/>
              <a:buChar char="•"/>
            </a:pPr>
            <a:r>
              <a:rPr lang="en-US" sz="2400">
                <a:solidFill>
                  <a:srgbClr val="06080A"/>
                </a:solidFill>
              </a:rPr>
              <a:t>Map existing land uses and outline the proposed easement</a:t>
            </a:r>
            <a:endParaRPr sz="2400">
              <a:solidFill>
                <a:srgbClr val="06080A"/>
              </a:solidFill>
            </a:endParaRPr>
          </a:p>
          <a:p>
            <a:pPr indent="-97784" lvl="1" marL="742932" rtl="0" algn="l">
              <a:lnSpc>
                <a:spcPct val="90000"/>
              </a:lnSpc>
              <a:spcBef>
                <a:spcPts val="592"/>
              </a:spcBef>
              <a:spcAft>
                <a:spcPts val="0"/>
              </a:spcAft>
              <a:buClr>
                <a:schemeClr val="dk1"/>
              </a:buClr>
              <a:buSzPts val="2960"/>
              <a:buFont typeface="Arial"/>
              <a:buNone/>
            </a:pPr>
            <a:r>
              <a:t/>
            </a:r>
            <a:endParaRPr sz="2960">
              <a:solidFill>
                <a:srgbClr val="06080A"/>
              </a:solidFill>
            </a:endParaRPr>
          </a:p>
          <a:p>
            <a:pPr indent="-154930" lvl="0" marL="342891" rtl="0" algn="l">
              <a:lnSpc>
                <a:spcPct val="90000"/>
              </a:lnSpc>
              <a:spcBef>
                <a:spcPts val="592"/>
              </a:spcBef>
              <a:spcAft>
                <a:spcPts val="0"/>
              </a:spcAft>
              <a:buClr>
                <a:schemeClr val="dk1"/>
              </a:buClr>
              <a:buSzPts val="2960"/>
              <a:buNone/>
            </a:pPr>
            <a:r>
              <a:t/>
            </a:r>
            <a:endParaRPr sz="2960">
              <a:solidFill>
                <a:srgbClr val="06080A"/>
              </a:solidFill>
            </a:endParaRPr>
          </a:p>
        </p:txBody>
      </p:sp>
      <p:sp>
        <p:nvSpPr>
          <p:cNvPr id="250" name="Google Shape;250;p34"/>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457193" y="62600"/>
            <a:ext cx="6096000" cy="743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lang="en-US" sz="4400">
                <a:solidFill>
                  <a:srgbClr val="06080A"/>
                </a:solidFill>
              </a:rPr>
              <a:t>In Conclusion</a:t>
            </a:r>
            <a:endParaRPr sz="4400">
              <a:solidFill>
                <a:srgbClr val="06080A"/>
              </a:solidFill>
            </a:endParaRPr>
          </a:p>
        </p:txBody>
      </p:sp>
      <p:sp>
        <p:nvSpPr>
          <p:cNvPr id="256" name="Google Shape;256;p35"/>
          <p:cNvSpPr txBox="1"/>
          <p:nvPr>
            <p:ph idx="1" type="body"/>
          </p:nvPr>
        </p:nvSpPr>
        <p:spPr>
          <a:xfrm>
            <a:off x="457200" y="895357"/>
            <a:ext cx="8229600" cy="3760500"/>
          </a:xfrm>
          <a:prstGeom prst="rect">
            <a:avLst/>
          </a:prstGeom>
          <a:noFill/>
          <a:ln>
            <a:noFill/>
          </a:ln>
        </p:spPr>
        <p:txBody>
          <a:bodyPr anchorCtr="0" anchor="t" bIns="45700" lIns="91425" spcFirstLastPara="1" rIns="91425" wrap="square" tIns="45700">
            <a:noAutofit/>
          </a:bodyPr>
          <a:lstStyle/>
          <a:p>
            <a:pPr indent="-342891" lvl="0" marL="342891" rtl="0" algn="l">
              <a:lnSpc>
                <a:spcPct val="90000"/>
              </a:lnSpc>
              <a:spcBef>
                <a:spcPts val="0"/>
              </a:spcBef>
              <a:spcAft>
                <a:spcPts val="0"/>
              </a:spcAft>
              <a:buClr>
                <a:srgbClr val="06080A"/>
              </a:buClr>
              <a:buSzPts val="2960"/>
              <a:buChar char="•"/>
            </a:pPr>
            <a:r>
              <a:rPr lang="en-US" sz="2960">
                <a:solidFill>
                  <a:srgbClr val="06080A"/>
                </a:solidFill>
              </a:rPr>
              <a:t>We have learned these points about the importance of ag land in California</a:t>
            </a:r>
            <a:endParaRPr/>
          </a:p>
          <a:p>
            <a:pPr indent="-285743" lvl="1" marL="742932" rtl="0" algn="l">
              <a:lnSpc>
                <a:spcPct val="90000"/>
              </a:lnSpc>
              <a:spcBef>
                <a:spcPts val="592"/>
              </a:spcBef>
              <a:spcAft>
                <a:spcPts val="0"/>
              </a:spcAft>
              <a:buClr>
                <a:srgbClr val="06080A"/>
              </a:buClr>
              <a:buSzPts val="2960"/>
              <a:buFont typeface="Arial"/>
              <a:buChar char="•"/>
            </a:pPr>
            <a:r>
              <a:rPr lang="en-US" sz="2960">
                <a:solidFill>
                  <a:srgbClr val="06080A"/>
                </a:solidFill>
              </a:rPr>
              <a:t>We benefit by conserving ag land close to urban areas</a:t>
            </a:r>
            <a:endParaRPr/>
          </a:p>
          <a:p>
            <a:pPr indent="-285743" lvl="1" marL="742932" rtl="0" algn="l">
              <a:lnSpc>
                <a:spcPct val="90000"/>
              </a:lnSpc>
              <a:spcBef>
                <a:spcPts val="592"/>
              </a:spcBef>
              <a:spcAft>
                <a:spcPts val="0"/>
              </a:spcAft>
              <a:buClr>
                <a:srgbClr val="06080A"/>
              </a:buClr>
              <a:buSzPts val="2960"/>
              <a:buFont typeface="Arial"/>
              <a:buChar char="•"/>
            </a:pPr>
            <a:r>
              <a:rPr lang="en-US" sz="2960">
                <a:solidFill>
                  <a:srgbClr val="06080A"/>
                </a:solidFill>
              </a:rPr>
              <a:t>We should strive to produce more food with less environmental impacts</a:t>
            </a:r>
            <a:endParaRPr/>
          </a:p>
          <a:p>
            <a:pPr indent="-285743" lvl="1" marL="742932" rtl="0" algn="l">
              <a:lnSpc>
                <a:spcPct val="90000"/>
              </a:lnSpc>
              <a:spcBef>
                <a:spcPts val="592"/>
              </a:spcBef>
              <a:spcAft>
                <a:spcPts val="0"/>
              </a:spcAft>
              <a:buClr>
                <a:srgbClr val="06080A"/>
              </a:buClr>
              <a:buSzPts val="2960"/>
              <a:buFont typeface="Arial"/>
              <a:buChar char="•"/>
            </a:pPr>
            <a:r>
              <a:rPr lang="en-US" sz="2960">
                <a:solidFill>
                  <a:srgbClr val="06080A"/>
                </a:solidFill>
              </a:rPr>
              <a:t>Perennial grains, legumes, and oilseed crops might provide solutions</a:t>
            </a:r>
            <a:endParaRPr sz="2960">
              <a:solidFill>
                <a:srgbClr val="06080A"/>
              </a:solidFill>
            </a:endParaRPr>
          </a:p>
          <a:p>
            <a:pPr indent="-97783" lvl="1" marL="742932" rtl="0" algn="l">
              <a:lnSpc>
                <a:spcPct val="90000"/>
              </a:lnSpc>
              <a:spcBef>
                <a:spcPts val="592"/>
              </a:spcBef>
              <a:spcAft>
                <a:spcPts val="0"/>
              </a:spcAft>
              <a:buClr>
                <a:schemeClr val="dk1"/>
              </a:buClr>
              <a:buSzPts val="2960"/>
              <a:buFont typeface="Arial"/>
              <a:buNone/>
            </a:pPr>
            <a:r>
              <a:t/>
            </a:r>
            <a:endParaRPr sz="2960">
              <a:solidFill>
                <a:srgbClr val="06080A"/>
              </a:solidFill>
            </a:endParaRPr>
          </a:p>
          <a:p>
            <a:pPr indent="-154931" lvl="0" marL="342891" rtl="0" algn="l">
              <a:lnSpc>
                <a:spcPct val="90000"/>
              </a:lnSpc>
              <a:spcBef>
                <a:spcPts val="592"/>
              </a:spcBef>
              <a:spcAft>
                <a:spcPts val="0"/>
              </a:spcAft>
              <a:buClr>
                <a:schemeClr val="dk1"/>
              </a:buClr>
              <a:buSzPts val="2960"/>
              <a:buNone/>
            </a:pPr>
            <a:r>
              <a:t/>
            </a:r>
            <a:endParaRPr sz="2960">
              <a:solidFill>
                <a:srgbClr val="06080A"/>
              </a:solidFill>
            </a:endParaRPr>
          </a:p>
        </p:txBody>
      </p:sp>
      <p:sp>
        <p:nvSpPr>
          <p:cNvPr id="257" name="Google Shape;257;p35"/>
          <p:cNvSpPr txBox="1"/>
          <p:nvPr>
            <p:ph idx="12" type="sldNum"/>
          </p:nvPr>
        </p:nvSpPr>
        <p:spPr>
          <a:xfrm>
            <a:off x="6553200" y="4589793"/>
            <a:ext cx="2133600" cy="458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447793" y="130725"/>
            <a:ext cx="6096000" cy="3561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100"/>
              <a:buFont typeface="Arial"/>
              <a:buNone/>
            </a:pPr>
            <a:r>
              <a:rPr lang="en-US" sz="3000">
                <a:solidFill>
                  <a:srgbClr val="000000"/>
                </a:solidFill>
              </a:rPr>
              <a:t>In conclusion</a:t>
            </a:r>
            <a:endParaRPr sz="3000"/>
          </a:p>
        </p:txBody>
      </p:sp>
      <p:sp>
        <p:nvSpPr>
          <p:cNvPr id="264" name="Google Shape;264;p36"/>
          <p:cNvSpPr txBox="1"/>
          <p:nvPr>
            <p:ph idx="1" type="body"/>
          </p:nvPr>
        </p:nvSpPr>
        <p:spPr>
          <a:xfrm>
            <a:off x="457200" y="1040232"/>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400">
                <a:solidFill>
                  <a:srgbClr val="000000"/>
                </a:solidFill>
              </a:rPr>
              <a:t>We have learned these points about the importance of agricultural land in California:   </a:t>
            </a:r>
            <a:endParaRPr sz="2400">
              <a:solidFill>
                <a:srgbClr val="000000"/>
              </a:solidFill>
            </a:endParaRPr>
          </a:p>
          <a:p>
            <a:pPr indent="-381000" lvl="0" marL="457200" rtl="0" algn="l">
              <a:spcBef>
                <a:spcPts val="360"/>
              </a:spcBef>
              <a:spcAft>
                <a:spcPts val="0"/>
              </a:spcAft>
              <a:buClr>
                <a:srgbClr val="000000"/>
              </a:buClr>
              <a:buSzPts val="2400"/>
              <a:buAutoNum type="arabicPeriod"/>
            </a:pPr>
            <a:r>
              <a:rPr lang="en-US" sz="2400">
                <a:solidFill>
                  <a:srgbClr val="000000"/>
                </a:solidFill>
              </a:rPr>
              <a:t>Benefit of conserving land for agricultural uses proximal to urban areas.	</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US" sz="2400">
                <a:solidFill>
                  <a:srgbClr val="000000"/>
                </a:solidFill>
              </a:rPr>
              <a:t>Goal to produce more food with less impact of the environment.	</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US" sz="2400">
                <a:solidFill>
                  <a:srgbClr val="000000"/>
                </a:solidFill>
              </a:rPr>
              <a:t>Perennial grains, legumes and oilseed crops might provide solutions.  </a:t>
            </a:r>
            <a:endParaRPr sz="2400"/>
          </a:p>
        </p:txBody>
      </p:sp>
      <p:sp>
        <p:nvSpPr>
          <p:cNvPr id="265" name="Google Shape;265;p36"/>
          <p:cNvSpPr txBox="1"/>
          <p:nvPr>
            <p:ph idx="12" type="sldNum"/>
          </p:nvPr>
        </p:nvSpPr>
        <p:spPr>
          <a:xfrm>
            <a:off x="6553200" y="4589793"/>
            <a:ext cx="21336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7"/>
          <p:cNvSpPr/>
          <p:nvPr/>
        </p:nvSpPr>
        <p:spPr>
          <a:xfrm>
            <a:off x="0" y="1"/>
            <a:ext cx="9144000" cy="5143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7"/>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2" name="Google Shape;272;p37"/>
          <p:cNvSpPr/>
          <p:nvPr/>
        </p:nvSpPr>
        <p:spPr>
          <a:xfrm>
            <a:off x="0" y="2"/>
            <a:ext cx="9144000" cy="5148969"/>
          </a:xfrm>
          <a:prstGeom prst="rect">
            <a:avLst/>
          </a:prstGeom>
          <a:solidFill>
            <a:srgbClr val="EBF1F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Raleway"/>
              <a:ea typeface="Raleway"/>
              <a:cs typeface="Raleway"/>
              <a:sym typeface="Raleway"/>
            </a:endParaRPr>
          </a:p>
        </p:txBody>
      </p:sp>
      <p:sp>
        <p:nvSpPr>
          <p:cNvPr id="273" name="Google Shape;273;p37"/>
          <p:cNvSpPr/>
          <p:nvPr/>
        </p:nvSpPr>
        <p:spPr>
          <a:xfrm>
            <a:off x="961101" y="1872784"/>
            <a:ext cx="7221801" cy="1602951"/>
          </a:xfrm>
          <a:prstGeom prst="rect">
            <a:avLst/>
          </a:prstGeom>
          <a:noFill/>
          <a:ln>
            <a:noFill/>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None/>
            </a:pPr>
            <a:r>
              <a:rPr b="1" lang="en-US" sz="3600">
                <a:solidFill>
                  <a:srgbClr val="0B3C5D"/>
                </a:solidFill>
                <a:latin typeface="Lora"/>
                <a:ea typeface="Lora"/>
                <a:cs typeface="Lora"/>
                <a:sym typeface="Lora"/>
              </a:rPr>
              <a:t>THANK YOU</a:t>
            </a:r>
            <a:endParaRPr b="1" sz="700">
              <a:solidFill>
                <a:srgbClr val="0B3C5D"/>
              </a:solidFill>
              <a:latin typeface="Lora"/>
              <a:ea typeface="Lora"/>
              <a:cs typeface="Lora"/>
              <a:sym typeface="Lora"/>
            </a:endParaRPr>
          </a:p>
        </p:txBody>
      </p:sp>
      <p:pic>
        <p:nvPicPr>
          <p:cNvPr id="274" name="Google Shape;274;p37"/>
          <p:cNvPicPr preferRelativeResize="0"/>
          <p:nvPr/>
        </p:nvPicPr>
        <p:blipFill rotWithShape="1">
          <a:blip r:embed="rId3">
            <a:alphaModFix/>
          </a:blip>
          <a:srcRect b="0" l="0" r="0" t="0"/>
          <a:stretch/>
        </p:blipFill>
        <p:spPr>
          <a:xfrm>
            <a:off x="3108700" y="439428"/>
            <a:ext cx="2926599" cy="1893682"/>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4"/>
          <p:cNvSpPr txBox="1"/>
          <p:nvPr>
            <p:ph type="title"/>
          </p:nvPr>
        </p:nvSpPr>
        <p:spPr>
          <a:xfrm>
            <a:off x="447793" y="130725"/>
            <a:ext cx="6096000" cy="728811"/>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lang="en-US" sz="4400">
                <a:solidFill>
                  <a:srgbClr val="06080A"/>
                </a:solidFill>
              </a:rPr>
              <a:t>Making Predictions</a:t>
            </a:r>
            <a:endParaRPr/>
          </a:p>
        </p:txBody>
      </p:sp>
      <p:sp>
        <p:nvSpPr>
          <p:cNvPr id="90" name="Google Shape;90;p14"/>
          <p:cNvSpPr txBox="1"/>
          <p:nvPr>
            <p:ph idx="1" type="body"/>
          </p:nvPr>
        </p:nvSpPr>
        <p:spPr>
          <a:xfrm>
            <a:off x="457200" y="1040232"/>
            <a:ext cx="8229600" cy="33944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6080A"/>
              </a:buClr>
              <a:buSzPts val="3200"/>
              <a:buNone/>
            </a:pPr>
            <a:r>
              <a:rPr lang="en-US" sz="3200">
                <a:solidFill>
                  <a:srgbClr val="06080A"/>
                </a:solidFill>
              </a:rPr>
              <a:t>What factors do you think were included in the model to create the simulation?</a:t>
            </a:r>
            <a:endParaRPr/>
          </a:p>
          <a:p>
            <a:pPr indent="0" lvl="0" marL="0" rtl="0" algn="l">
              <a:spcBef>
                <a:spcPts val="640"/>
              </a:spcBef>
              <a:spcAft>
                <a:spcPts val="0"/>
              </a:spcAft>
              <a:buClr>
                <a:schemeClr val="dk1"/>
              </a:buClr>
              <a:buSzPts val="3200"/>
              <a:buNone/>
            </a:pPr>
            <a:r>
              <a:t/>
            </a:r>
            <a:endParaRPr sz="3200">
              <a:solidFill>
                <a:srgbClr val="06080A"/>
              </a:solidFill>
            </a:endParaRPr>
          </a:p>
          <a:p>
            <a:pPr indent="0" lvl="0" marL="0" rtl="0" algn="l">
              <a:spcBef>
                <a:spcPts val="640"/>
              </a:spcBef>
              <a:spcAft>
                <a:spcPts val="0"/>
              </a:spcAft>
              <a:buClr>
                <a:srgbClr val="06080A"/>
              </a:buClr>
              <a:buSzPts val="3200"/>
              <a:buNone/>
            </a:pPr>
            <a:r>
              <a:rPr lang="en-US" sz="3200">
                <a:solidFill>
                  <a:srgbClr val="06080A"/>
                </a:solidFill>
              </a:rPr>
              <a:t>Let’s examine any patterns of change in the Antioch area from land use data from 1984 to 2008.  </a:t>
            </a:r>
            <a:endParaRPr/>
          </a:p>
          <a:p>
            <a:pPr indent="0" lvl="0" marL="0" rtl="0" algn="l">
              <a:spcBef>
                <a:spcPts val="640"/>
              </a:spcBef>
              <a:spcAft>
                <a:spcPts val="0"/>
              </a:spcAft>
              <a:buClr>
                <a:schemeClr val="dk1"/>
              </a:buClr>
              <a:buSzPts val="3200"/>
              <a:buNone/>
            </a:pPr>
            <a:r>
              <a:t/>
            </a:r>
            <a:endParaRPr sz="3200">
              <a:solidFill>
                <a:srgbClr val="06080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txBox="1"/>
          <p:nvPr>
            <p:ph type="title"/>
          </p:nvPr>
        </p:nvSpPr>
        <p:spPr>
          <a:xfrm>
            <a:off x="308224" y="-7589"/>
            <a:ext cx="8671469" cy="120700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b="1" lang="en-US" sz="4400">
                <a:solidFill>
                  <a:srgbClr val="06080A"/>
                </a:solidFill>
              </a:rPr>
              <a:t>Changes in California Farmlands</a:t>
            </a:r>
            <a:endParaRPr/>
          </a:p>
        </p:txBody>
      </p:sp>
      <p:pic>
        <p:nvPicPr>
          <p:cNvPr id="96" name="Google Shape;96;p15"/>
          <p:cNvPicPr preferRelativeResize="0"/>
          <p:nvPr>
            <p:ph idx="1" type="body"/>
          </p:nvPr>
        </p:nvPicPr>
        <p:blipFill rotWithShape="1">
          <a:blip r:embed="rId3">
            <a:alphaModFix/>
          </a:blip>
          <a:srcRect b="0" l="0" r="0" t="0"/>
          <a:stretch/>
        </p:blipFill>
        <p:spPr>
          <a:xfrm>
            <a:off x="308224" y="1206832"/>
            <a:ext cx="3391466" cy="3552561"/>
          </a:xfrm>
          <a:prstGeom prst="rect">
            <a:avLst/>
          </a:prstGeom>
          <a:noFill/>
          <a:ln cap="flat" cmpd="sng" w="15875">
            <a:solidFill>
              <a:schemeClr val="dk1"/>
            </a:solidFill>
            <a:prstDash val="solid"/>
            <a:round/>
            <a:headEnd len="sm" w="sm" type="none"/>
            <a:tailEnd len="sm" w="sm" type="none"/>
          </a:ln>
        </p:spPr>
      </p:pic>
      <p:sp>
        <p:nvSpPr>
          <p:cNvPr id="97" name="Google Shape;97;p15"/>
          <p:cNvSpPr txBox="1"/>
          <p:nvPr/>
        </p:nvSpPr>
        <p:spPr>
          <a:xfrm>
            <a:off x="3947037" y="997953"/>
            <a:ext cx="5032656" cy="3970318"/>
          </a:xfrm>
          <a:prstGeom prst="rect">
            <a:avLst/>
          </a:prstGeom>
          <a:noFill/>
          <a:ln>
            <a:noFill/>
          </a:ln>
        </p:spPr>
        <p:txBody>
          <a:bodyPr anchorCtr="0" anchor="t" bIns="45700" lIns="91425" spcFirstLastPara="1" rIns="91425" wrap="square" tIns="45700">
            <a:noAutofit/>
          </a:bodyPr>
          <a:lstStyle/>
          <a:p>
            <a:pPr indent="-428625" lvl="0" marL="428625" marR="0" rtl="0" algn="l">
              <a:spcBef>
                <a:spcPts val="0"/>
              </a:spcBef>
              <a:spcAft>
                <a:spcPts val="0"/>
              </a:spcAft>
              <a:buClr>
                <a:srgbClr val="06080A"/>
              </a:buClr>
              <a:buSzPts val="2800"/>
              <a:buFont typeface="Arial"/>
              <a:buChar char="•"/>
            </a:pPr>
            <a:r>
              <a:rPr lang="en-US" sz="2800">
                <a:solidFill>
                  <a:srgbClr val="06080A"/>
                </a:solidFill>
                <a:latin typeface="Calibri"/>
                <a:ea typeface="Calibri"/>
                <a:cs typeface="Calibri"/>
                <a:sym typeface="Calibri"/>
              </a:rPr>
              <a:t>Make 5-10 observations about the animation or picture and write your observations in your science notebook. </a:t>
            </a:r>
            <a:endParaRPr/>
          </a:p>
          <a:p>
            <a:pPr indent="-428625" lvl="0" marL="428625" marR="0" rtl="0" algn="l">
              <a:spcBef>
                <a:spcPts val="0"/>
              </a:spcBef>
              <a:spcAft>
                <a:spcPts val="0"/>
              </a:spcAft>
              <a:buClr>
                <a:srgbClr val="06080A"/>
              </a:buClr>
              <a:buSzPts val="2800"/>
              <a:buFont typeface="Arial"/>
              <a:buChar char="•"/>
            </a:pPr>
            <a:r>
              <a:rPr lang="en-US" sz="2800">
                <a:solidFill>
                  <a:srgbClr val="06080A"/>
                </a:solidFill>
                <a:latin typeface="Calibri"/>
                <a:ea typeface="Calibri"/>
                <a:cs typeface="Calibri"/>
                <a:sym typeface="Calibri"/>
              </a:rPr>
              <a:t>Generate 2 questions from your observations.</a:t>
            </a:r>
            <a:endParaRPr/>
          </a:p>
          <a:p>
            <a:pPr indent="-428625" lvl="0" marL="428625" marR="0" rtl="0" algn="l">
              <a:spcBef>
                <a:spcPts val="0"/>
              </a:spcBef>
              <a:spcAft>
                <a:spcPts val="0"/>
              </a:spcAft>
              <a:buClr>
                <a:srgbClr val="06080A"/>
              </a:buClr>
              <a:buSzPts val="2800"/>
              <a:buFont typeface="Arial"/>
              <a:buChar char="•"/>
            </a:pPr>
            <a:r>
              <a:rPr lang="en-US" sz="2800">
                <a:solidFill>
                  <a:srgbClr val="06080A"/>
                </a:solidFill>
                <a:latin typeface="Calibri"/>
                <a:ea typeface="Calibri"/>
                <a:cs typeface="Calibri"/>
                <a:sym typeface="Calibri"/>
              </a:rPr>
              <a:t>What do you think each color represents (Green, Blue, Grey/Brown and 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26780" y="56954"/>
            <a:ext cx="7190126" cy="120700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000"/>
              <a:buFont typeface="Lora"/>
              <a:buNone/>
            </a:pPr>
            <a:r>
              <a:rPr b="1" lang="en-US" sz="4000">
                <a:solidFill>
                  <a:srgbClr val="06080A"/>
                </a:solidFill>
              </a:rPr>
              <a:t>Making Observations &amp; Analyzing Data</a:t>
            </a:r>
            <a:endParaRPr/>
          </a:p>
        </p:txBody>
      </p:sp>
      <p:pic>
        <p:nvPicPr>
          <p:cNvPr id="103" name="Google Shape;103;p16"/>
          <p:cNvPicPr preferRelativeResize="0"/>
          <p:nvPr>
            <p:ph idx="1" type="body"/>
          </p:nvPr>
        </p:nvPicPr>
        <p:blipFill rotWithShape="1">
          <a:blip r:embed="rId3">
            <a:alphaModFix/>
          </a:blip>
          <a:srcRect b="0" l="0" r="0" t="0"/>
          <a:stretch/>
        </p:blipFill>
        <p:spPr>
          <a:xfrm>
            <a:off x="689107" y="1306979"/>
            <a:ext cx="3089517" cy="3236269"/>
          </a:xfrm>
          <a:prstGeom prst="rect">
            <a:avLst/>
          </a:prstGeom>
          <a:noFill/>
          <a:ln cap="flat" cmpd="sng" w="15875">
            <a:solidFill>
              <a:schemeClr val="dk1"/>
            </a:solidFill>
            <a:prstDash val="solid"/>
            <a:round/>
            <a:headEnd len="sm" w="sm" type="none"/>
            <a:tailEnd len="sm" w="sm" type="none"/>
          </a:ln>
        </p:spPr>
      </p:pic>
      <p:pic>
        <p:nvPicPr>
          <p:cNvPr id="104" name="Google Shape;104;p16"/>
          <p:cNvPicPr preferRelativeResize="0"/>
          <p:nvPr/>
        </p:nvPicPr>
        <p:blipFill rotWithShape="1">
          <a:blip r:embed="rId4">
            <a:alphaModFix/>
          </a:blip>
          <a:srcRect b="0" l="0" r="0" t="0"/>
          <a:stretch/>
        </p:blipFill>
        <p:spPr>
          <a:xfrm>
            <a:off x="4219209" y="847103"/>
            <a:ext cx="2598449" cy="4156022"/>
          </a:xfrm>
          <a:prstGeom prst="rect">
            <a:avLst/>
          </a:prstGeom>
          <a:noFill/>
          <a:ln cap="flat" cmpd="sng" w="15875">
            <a:solidFill>
              <a:schemeClr val="dk1"/>
            </a:solidFill>
            <a:prstDash val="solid"/>
            <a:round/>
            <a:headEnd len="sm" w="sm" type="none"/>
            <a:tailEnd len="sm" w="sm" type="none"/>
          </a:ln>
        </p:spPr>
      </p:pic>
      <p:pic>
        <p:nvPicPr>
          <p:cNvPr id="105" name="Google Shape;105;p16"/>
          <p:cNvPicPr preferRelativeResize="0"/>
          <p:nvPr/>
        </p:nvPicPr>
        <p:blipFill rotWithShape="1">
          <a:blip r:embed="rId5">
            <a:alphaModFix/>
          </a:blip>
          <a:srcRect b="0" l="0" r="0" t="0"/>
          <a:stretch/>
        </p:blipFill>
        <p:spPr>
          <a:xfrm>
            <a:off x="5593088" y="1429151"/>
            <a:ext cx="2925192" cy="2991926"/>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41923" y="-52051"/>
            <a:ext cx="8001977" cy="120700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b="1" lang="en-US" sz="4400">
                <a:solidFill>
                  <a:srgbClr val="06080A"/>
                </a:solidFill>
              </a:rPr>
              <a:t>Sharing </a:t>
            </a:r>
            <a:r>
              <a:rPr lang="en-US" sz="4400">
                <a:solidFill>
                  <a:srgbClr val="06080A"/>
                </a:solidFill>
              </a:rPr>
              <a:t>O</a:t>
            </a:r>
            <a:r>
              <a:rPr b="1" lang="en-US" sz="4400">
                <a:solidFill>
                  <a:srgbClr val="06080A"/>
                </a:solidFill>
              </a:rPr>
              <a:t>bservations</a:t>
            </a:r>
            <a:endParaRPr/>
          </a:p>
        </p:txBody>
      </p:sp>
      <p:pic>
        <p:nvPicPr>
          <p:cNvPr id="111" name="Google Shape;111;p17"/>
          <p:cNvPicPr preferRelativeResize="0"/>
          <p:nvPr>
            <p:ph idx="1" type="body"/>
          </p:nvPr>
        </p:nvPicPr>
        <p:blipFill rotWithShape="1">
          <a:blip r:embed="rId3">
            <a:alphaModFix/>
          </a:blip>
          <a:srcRect b="0" l="0" r="0" t="0"/>
          <a:stretch/>
        </p:blipFill>
        <p:spPr>
          <a:xfrm>
            <a:off x="341923" y="1044179"/>
            <a:ext cx="3688641" cy="3863852"/>
          </a:xfrm>
          <a:prstGeom prst="rect">
            <a:avLst/>
          </a:prstGeom>
          <a:noFill/>
          <a:ln cap="flat" cmpd="sng" w="15875">
            <a:solidFill>
              <a:schemeClr val="dk1"/>
            </a:solidFill>
            <a:prstDash val="solid"/>
            <a:round/>
            <a:headEnd len="sm" w="sm" type="none"/>
            <a:tailEnd len="sm" w="sm" type="none"/>
          </a:ln>
        </p:spPr>
      </p:pic>
      <p:sp>
        <p:nvSpPr>
          <p:cNvPr id="112" name="Google Shape;112;p17"/>
          <p:cNvSpPr txBox="1"/>
          <p:nvPr/>
        </p:nvSpPr>
        <p:spPr>
          <a:xfrm>
            <a:off x="4308351" y="1048912"/>
            <a:ext cx="4763729" cy="3108543"/>
          </a:xfrm>
          <a:prstGeom prst="rect">
            <a:avLst/>
          </a:prstGeom>
          <a:noFill/>
          <a:ln>
            <a:noFill/>
          </a:ln>
        </p:spPr>
        <p:txBody>
          <a:bodyPr anchorCtr="0" anchor="t" bIns="45700" lIns="91425" spcFirstLastPara="1" rIns="91425" wrap="square" tIns="45700">
            <a:noAutofit/>
          </a:bodyPr>
          <a:lstStyle/>
          <a:p>
            <a:pPr indent="-428625" lvl="0" marL="428625" marR="0" rtl="0" algn="l">
              <a:spcBef>
                <a:spcPts val="0"/>
              </a:spcBef>
              <a:spcAft>
                <a:spcPts val="0"/>
              </a:spcAft>
              <a:buClr>
                <a:srgbClr val="06080A"/>
              </a:buClr>
              <a:buSzPts val="2800"/>
              <a:buFont typeface="Arial"/>
              <a:buChar char="•"/>
            </a:pPr>
            <a:r>
              <a:rPr lang="en-US" sz="2800">
                <a:solidFill>
                  <a:srgbClr val="06080A"/>
                </a:solidFill>
                <a:latin typeface="Calibri"/>
                <a:ea typeface="Calibri"/>
                <a:cs typeface="Calibri"/>
                <a:sym typeface="Calibri"/>
              </a:rPr>
              <a:t>Share your list and questions with your partner and generate a longer list of observations and identify at least two additional questions that you would like to investigate further.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534255" y="130725"/>
            <a:ext cx="6009537" cy="90950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lang="en-US" sz="4400">
                <a:solidFill>
                  <a:srgbClr val="06080A"/>
                </a:solidFill>
              </a:rPr>
              <a:t>Change and Stability</a:t>
            </a:r>
            <a:endParaRPr/>
          </a:p>
        </p:txBody>
      </p:sp>
      <p:sp>
        <p:nvSpPr>
          <p:cNvPr id="118" name="Google Shape;118;p18"/>
          <p:cNvSpPr txBox="1"/>
          <p:nvPr>
            <p:ph idx="1" type="body"/>
          </p:nvPr>
        </p:nvSpPr>
        <p:spPr>
          <a:xfrm>
            <a:off x="457200" y="1040232"/>
            <a:ext cx="8229600" cy="33944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6080A"/>
              </a:buClr>
              <a:buSzPts val="3200"/>
              <a:buNone/>
            </a:pPr>
            <a:r>
              <a:rPr lang="en-US" sz="3200">
                <a:solidFill>
                  <a:srgbClr val="06080A"/>
                </a:solidFill>
              </a:rPr>
              <a:t>How did agriculture change between 1984 - 2008?</a:t>
            </a:r>
            <a:endParaRPr/>
          </a:p>
          <a:p>
            <a:pPr indent="0" lvl="0" marL="0" rtl="0" algn="l">
              <a:lnSpc>
                <a:spcPct val="90000"/>
              </a:lnSpc>
              <a:spcBef>
                <a:spcPts val="640"/>
              </a:spcBef>
              <a:spcAft>
                <a:spcPts val="0"/>
              </a:spcAft>
              <a:buClr>
                <a:schemeClr val="dk1"/>
              </a:buClr>
              <a:buSzPts val="3200"/>
              <a:buNone/>
            </a:pPr>
            <a:r>
              <a:t/>
            </a:r>
            <a:endParaRPr sz="3200">
              <a:solidFill>
                <a:srgbClr val="06080A"/>
              </a:solidFill>
            </a:endParaRPr>
          </a:p>
          <a:p>
            <a:pPr indent="0" lvl="0" marL="0" rtl="0" algn="l">
              <a:lnSpc>
                <a:spcPct val="90000"/>
              </a:lnSpc>
              <a:spcBef>
                <a:spcPts val="640"/>
              </a:spcBef>
              <a:spcAft>
                <a:spcPts val="0"/>
              </a:spcAft>
              <a:buClr>
                <a:srgbClr val="06080A"/>
              </a:buClr>
              <a:buSzPts val="3200"/>
              <a:buNone/>
            </a:pPr>
            <a:r>
              <a:rPr lang="en-US" sz="3200">
                <a:solidFill>
                  <a:srgbClr val="06080A"/>
                </a:solidFill>
              </a:rPr>
              <a:t>Make a claim using evidence from the simulations about how agriculture has changed over time. </a:t>
            </a:r>
            <a:r>
              <a:rPr i="1" lang="en-US" sz="3200">
                <a:solidFill>
                  <a:srgbClr val="06080A"/>
                </a:solidFill>
              </a:rPr>
              <a:t>How might we further support your current claim?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47793" y="130725"/>
            <a:ext cx="6096000" cy="75441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400"/>
              <a:buFont typeface="Lora"/>
              <a:buNone/>
            </a:pPr>
            <a:r>
              <a:rPr lang="en-US" sz="4400">
                <a:solidFill>
                  <a:srgbClr val="06080A"/>
                </a:solidFill>
              </a:rPr>
              <a:t>Perennial vs. Annual </a:t>
            </a:r>
            <a:endParaRPr/>
          </a:p>
        </p:txBody>
      </p:sp>
      <p:sp>
        <p:nvSpPr>
          <p:cNvPr id="124" name="Google Shape;124;p19"/>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19"/>
          <p:cNvSpPr txBox="1"/>
          <p:nvPr>
            <p:ph idx="1" type="body"/>
          </p:nvPr>
        </p:nvSpPr>
        <p:spPr>
          <a:xfrm>
            <a:off x="457200" y="779807"/>
            <a:ext cx="8229600" cy="38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6080A"/>
              </a:buClr>
              <a:buSzPts val="3200"/>
              <a:buNone/>
            </a:pPr>
            <a:r>
              <a:t/>
            </a:r>
            <a:endParaRPr b="1" sz="2400">
              <a:solidFill>
                <a:srgbClr val="06080A"/>
              </a:solidFill>
            </a:endParaRPr>
          </a:p>
          <a:p>
            <a:pPr indent="0" lvl="0" marL="0" rtl="0" algn="l">
              <a:lnSpc>
                <a:spcPct val="90000"/>
              </a:lnSpc>
              <a:spcBef>
                <a:spcPts val="0"/>
              </a:spcBef>
              <a:spcAft>
                <a:spcPts val="0"/>
              </a:spcAft>
              <a:buClr>
                <a:srgbClr val="06080A"/>
              </a:buClr>
              <a:buSzPts val="3200"/>
              <a:buNone/>
            </a:pPr>
            <a:r>
              <a:rPr b="1" lang="en-US" sz="2400">
                <a:solidFill>
                  <a:srgbClr val="06080A"/>
                </a:solidFill>
              </a:rPr>
              <a:t>Perennial plants </a:t>
            </a:r>
            <a:r>
              <a:rPr lang="en-US" sz="2400">
                <a:solidFill>
                  <a:srgbClr val="06080A"/>
                </a:solidFill>
              </a:rPr>
              <a:t>survive and produce multiple-years.  Examples of perennial plants grown for agriculture include kale, garlic, asparagus, orchards, vineyards, bush berries, alfalfa,and artichokes.</a:t>
            </a:r>
            <a:endParaRPr sz="2400">
              <a:solidFill>
                <a:srgbClr val="06080A"/>
              </a:solidFill>
            </a:endParaRPr>
          </a:p>
          <a:p>
            <a:pPr indent="0" lvl="0" marL="0" rtl="0" algn="l">
              <a:lnSpc>
                <a:spcPct val="90000"/>
              </a:lnSpc>
              <a:spcBef>
                <a:spcPts val="0"/>
              </a:spcBef>
              <a:spcAft>
                <a:spcPts val="0"/>
              </a:spcAft>
              <a:buClr>
                <a:srgbClr val="06080A"/>
              </a:buClr>
              <a:buSzPts val="3200"/>
              <a:buNone/>
            </a:pPr>
            <a:r>
              <a:t/>
            </a:r>
            <a:endParaRPr sz="2400">
              <a:solidFill>
                <a:srgbClr val="06080A"/>
              </a:solidFill>
            </a:endParaRPr>
          </a:p>
          <a:p>
            <a:pPr indent="0" lvl="0" marL="0" rtl="0" algn="l">
              <a:lnSpc>
                <a:spcPct val="90000"/>
              </a:lnSpc>
              <a:spcBef>
                <a:spcPts val="640"/>
              </a:spcBef>
              <a:spcAft>
                <a:spcPts val="0"/>
              </a:spcAft>
              <a:buClr>
                <a:srgbClr val="06080A"/>
              </a:buClr>
              <a:buSzPts val="3200"/>
              <a:buNone/>
            </a:pPr>
            <a:r>
              <a:rPr b="1" lang="en-US" sz="2400">
                <a:solidFill>
                  <a:srgbClr val="06080A"/>
                </a:solidFill>
              </a:rPr>
              <a:t>Annual plants </a:t>
            </a:r>
            <a:r>
              <a:rPr lang="en-US" sz="2400">
                <a:solidFill>
                  <a:srgbClr val="06080A"/>
                </a:solidFill>
              </a:rPr>
              <a:t>have a one-year growing season.  Examples of annual plants includes corn, wheat, rice, lettuce and peas. </a:t>
            </a:r>
            <a:r>
              <a:rPr lang="en-US" sz="3200">
                <a:solidFill>
                  <a:srgbClr val="06080A"/>
                </a:solidFil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119019" y="136943"/>
            <a:ext cx="7925646" cy="110018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6080A"/>
              </a:buClr>
              <a:buSzPts val="4000"/>
              <a:buFont typeface="Lora"/>
              <a:buNone/>
            </a:pPr>
            <a:r>
              <a:rPr lang="en-US" sz="4000">
                <a:solidFill>
                  <a:srgbClr val="06080A"/>
                </a:solidFill>
              </a:rPr>
              <a:t>The Quest for Everlasting Agriculture</a:t>
            </a:r>
            <a:endParaRPr/>
          </a:p>
        </p:txBody>
      </p:sp>
      <p:sp>
        <p:nvSpPr>
          <p:cNvPr id="131" name="Google Shape;131;p20"/>
          <p:cNvSpPr txBox="1"/>
          <p:nvPr>
            <p:ph idx="12" type="sldNum"/>
          </p:nvPr>
        </p:nvSpPr>
        <p:spPr>
          <a:xfrm>
            <a:off x="6553200" y="4589793"/>
            <a:ext cx="2133600" cy="4587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20"/>
          <p:cNvSpPr txBox="1"/>
          <p:nvPr>
            <p:ph idx="1" type="body"/>
          </p:nvPr>
        </p:nvSpPr>
        <p:spPr>
          <a:xfrm>
            <a:off x="457198" y="4589793"/>
            <a:ext cx="4577761" cy="35608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None/>
            </a:pPr>
            <a:r>
              <a:rPr lang="en-US"/>
              <a:t>https://www.pbs.org/wgbh/nova/article/perennial-agriculture/</a:t>
            </a:r>
            <a:endParaRPr/>
          </a:p>
        </p:txBody>
      </p:sp>
      <p:pic>
        <p:nvPicPr>
          <p:cNvPr id="133" name="Google Shape;133;p20"/>
          <p:cNvPicPr preferRelativeResize="0"/>
          <p:nvPr/>
        </p:nvPicPr>
        <p:blipFill rotWithShape="1">
          <a:blip r:embed="rId3">
            <a:alphaModFix/>
          </a:blip>
          <a:srcRect b="0" l="0" r="0" t="0"/>
          <a:stretch/>
        </p:blipFill>
        <p:spPr>
          <a:xfrm>
            <a:off x="457199" y="1322936"/>
            <a:ext cx="4577761" cy="3266857"/>
          </a:xfrm>
          <a:prstGeom prst="rect">
            <a:avLst/>
          </a:prstGeom>
          <a:noFill/>
          <a:ln cap="flat" cmpd="sng" w="15875">
            <a:solidFill>
              <a:schemeClr val="dk1"/>
            </a:solidFill>
            <a:prstDash val="solid"/>
            <a:round/>
            <a:headEnd len="sm" w="sm" type="none"/>
            <a:tailEnd len="sm" w="sm" type="none"/>
          </a:ln>
        </p:spPr>
      </p:pic>
      <p:sp>
        <p:nvSpPr>
          <p:cNvPr id="134" name="Google Shape;134;p20"/>
          <p:cNvSpPr txBox="1"/>
          <p:nvPr/>
        </p:nvSpPr>
        <p:spPr>
          <a:xfrm>
            <a:off x="5169529" y="1542805"/>
            <a:ext cx="3431263" cy="304698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6080A"/>
              </a:buClr>
              <a:buSzPts val="3200"/>
              <a:buFont typeface="Arial"/>
              <a:buChar char="•"/>
            </a:pPr>
            <a:r>
              <a:rPr lang="en-US" sz="3200">
                <a:solidFill>
                  <a:srgbClr val="06080A"/>
                </a:solidFill>
                <a:latin typeface="Calibri"/>
                <a:ea typeface="Calibri"/>
                <a:cs typeface="Calibri"/>
                <a:sym typeface="Calibri"/>
              </a:rPr>
              <a:t>Revisit your claim and think about what type of crops will be grown in the future.   </a:t>
            </a:r>
            <a:endParaRPr i="1" sz="3200">
              <a:solidFill>
                <a:srgbClr val="06080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DOC Theme">
      <a:dk1>
        <a:srgbClr val="1D2730"/>
      </a:dk1>
      <a:lt1>
        <a:srgbClr val="FFFFFF"/>
      </a:lt1>
      <a:dk2>
        <a:srgbClr val="C3820E"/>
      </a:dk2>
      <a:lt2>
        <a:srgbClr val="EBF1F5"/>
      </a:lt2>
      <a:accent1>
        <a:srgbClr val="4F81BD"/>
      </a:accent1>
      <a:accent2>
        <a:srgbClr val="BA0C2F"/>
      </a:accent2>
      <a:accent3>
        <a:srgbClr val="6D792E"/>
      </a:accent3>
      <a:accent4>
        <a:srgbClr val="642667"/>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cDescription xmlns="7a336278-0556-40dc-ad1f-738db1cf740b">Lesson Learning Objective:  Students will investigate how changes in California land use have impacted agriculture and the environment.  </scDescription>
    <o6509e8325c44be39c5d74d478ab5fe9 xmlns="7a336278-0556-40dc-ad1f-738db1cf740b">
      <Terms xmlns="http://schemas.microsoft.com/office/infopath/2007/PartnerControls">
        <TermInfo xmlns="http://schemas.microsoft.com/office/infopath/2007/PartnerControls">
          <TermName xmlns="http://schemas.microsoft.com/office/infopath/2007/PartnerControls">LS2.C: Ecosystem Dynamics, Functioning, and Resilience</TermName>
          <TermId xmlns="http://schemas.microsoft.com/office/infopath/2007/PartnerControls">0c6b4e75-9b5e-4712-b2d1-005f2880560a</TermId>
        </TermInfo>
        <TermInfo xmlns="http://schemas.microsoft.com/office/infopath/2007/PartnerControls">
          <TermName xmlns="http://schemas.microsoft.com/office/infopath/2007/PartnerControls">LS4.C: Adaptation</TermName>
          <TermId xmlns="http://schemas.microsoft.com/office/infopath/2007/PartnerControls">892e44cf-c255-4c3c-a443-71d96cc859e1</TermId>
        </TermInfo>
        <TermInfo xmlns="http://schemas.microsoft.com/office/infopath/2007/PartnerControls">
          <TermName xmlns="http://schemas.microsoft.com/office/infopath/2007/PartnerControls">LS4.D: Biodiversity and Humans</TermName>
          <TermId xmlns="http://schemas.microsoft.com/office/infopath/2007/PartnerControls">846fcb52-5876-4b24-9521-a086de2ad6f3</TermId>
        </TermInfo>
      </Terms>
    </o6509e8325c44be39c5d74d478ab5fe9>
    <fb26eb6c56b947ab83953355a7c542c9 xmlns="7a336278-0556-40dc-ad1f-738db1cf740b">
      <Terms xmlns="http://schemas.microsoft.com/office/infopath/2007/PartnerControls">
        <TermInfo xmlns="http://schemas.microsoft.com/office/infopath/2007/PartnerControls">
          <TermName xmlns="http://schemas.microsoft.com/office/infopath/2007/PartnerControls">Agriculture</TermName>
          <TermId xmlns="http://schemas.microsoft.com/office/infopath/2007/PartnerControls">974e7bca-a6d7-4c05-ade1-90697f883b15</TermId>
        </TermInfo>
        <TermInfo xmlns="http://schemas.microsoft.com/office/infopath/2007/PartnerControls">
          <TermName xmlns="http://schemas.microsoft.com/office/infopath/2007/PartnerControls">Farms</TermName>
          <TermId xmlns="http://schemas.microsoft.com/office/infopath/2007/PartnerControls">d4358bb7-69b0-4bee-a9d2-6de7e2a6b67e</TermId>
        </TermInfo>
        <TermInfo xmlns="http://schemas.microsoft.com/office/infopath/2007/PartnerControls">
          <TermName xmlns="http://schemas.microsoft.com/office/infopath/2007/PartnerControls">Conservation</TermName>
          <TermId xmlns="http://schemas.microsoft.com/office/infopath/2007/PartnerControls">55794eee-6a3e-4080-afe1-27d1d41878dd</TermId>
        </TermInfo>
        <TermInfo xmlns="http://schemas.microsoft.com/office/infopath/2007/PartnerControls">
          <TermName xmlns="http://schemas.microsoft.com/office/infopath/2007/PartnerControls">Urban Growth</TermName>
          <TermId xmlns="http://schemas.microsoft.com/office/infopath/2007/PartnerControls">48166d2b-20db-4cb6-b8aa-9bafdb6494f5</TermId>
        </TermInfo>
        <TermInfo xmlns="http://schemas.microsoft.com/office/infopath/2007/PartnerControls">
          <TermName xmlns="http://schemas.microsoft.com/office/infopath/2007/PartnerControls">Land Use</TermName>
          <TermId xmlns="http://schemas.microsoft.com/office/infopath/2007/PartnerControls">8716a9f3-5da8-4b98-ad4a-6e95abcae933</TermId>
        </TermInfo>
        <TermInfo xmlns="http://schemas.microsoft.com/office/infopath/2007/PartnerControls">
          <TermName xmlns="http://schemas.microsoft.com/office/infopath/2007/PartnerControls">Lessons</TermName>
          <TermId xmlns="http://schemas.microsoft.com/office/infopath/2007/PartnerControls">48884765-da6c-4789-a9e0-305d0a745b1a</TermId>
        </TermInfo>
      </Terms>
    </fb26eb6c56b947ab83953355a7c542c9>
    <na918e1b7036418ea492ea14b52d2869 xmlns="7a336278-0556-40dc-ad1f-738db1cf740b">
      <Terms xmlns="http://schemas.microsoft.com/office/infopath/2007/PartnerControls">
        <TermInfo xmlns="http://schemas.microsoft.com/office/infopath/2007/PartnerControls">
          <TermName xmlns="http://schemas.microsoft.com/office/infopath/2007/PartnerControls">HS (9-12)</TermName>
          <TermId xmlns="http://schemas.microsoft.com/office/infopath/2007/PartnerControls">f5b0e361-2dfe-47ee-986e-eeab1865748c</TermId>
        </TermInfo>
      </Terms>
    </na918e1b7036418ea492ea14b52d2869>
    <TaxCatchAll xmlns="7a336278-0556-40dc-ad1f-738db1cf740b">
      <Value>49</Value>
      <Value>12</Value>
      <Value>45</Value>
      <Value>27</Value>
      <Value>20</Value>
      <Value>856</Value>
      <Value>23</Value>
      <Value>973</Value>
      <Value>54</Value>
      <Value>19</Value>
    </TaxCatchAl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97028D31A3F3404AB96434A9C8DF4FDA" ma:contentTypeVersion="22" ma:contentTypeDescription="Create a new document." ma:contentTypeScope="" ma:versionID="dfde48d71616f38eb2a73874cd58a87b">
  <xsd:schema xmlns:xsd="http://www.w3.org/2001/XMLSchema" xmlns:xs="http://www.w3.org/2001/XMLSchema" xmlns:p="http://schemas.microsoft.com/office/2006/metadata/properties" xmlns:ns2="7a336278-0556-40dc-ad1f-738db1cf740b" targetNamespace="http://schemas.microsoft.com/office/2006/metadata/properties" ma:root="true" ma:fieldsID="730b5b044584b243b3cc6da2b01bb3a8" ns2:_="">
    <xsd:import namespace="7a336278-0556-40dc-ad1f-738db1cf740b"/>
    <xsd:element name="properties">
      <xsd:complexType>
        <xsd:sequence>
          <xsd:element name="documentManagement">
            <xsd:complexType>
              <xsd:all>
                <xsd:element ref="ns2:scDescription" minOccurs="0"/>
                <xsd:element ref="ns2:o6509e8325c44be39c5d74d478ab5fe9" minOccurs="0"/>
                <xsd:element ref="ns2:fb26eb6c56b947ab83953355a7c542c9" minOccurs="0"/>
                <xsd:element ref="ns2:na918e1b7036418ea492ea14b52d2869"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36278-0556-40dc-ad1f-738db1cf740b" elementFormDefault="qualified">
    <xsd:import namespace="http://schemas.microsoft.com/office/2006/documentManagement/types"/>
    <xsd:import namespace="http://schemas.microsoft.com/office/infopath/2007/PartnerControls"/>
    <xsd:element name="scDescription" ma:index="2" nillable="true" ma:displayName="Short Description" ma:description="A short summary or teaser for the content" ma:internalName="scDescription">
      <xsd:simpleType>
        <xsd:restriction base="dms:Note">
          <xsd:maxLength value="255"/>
        </xsd:restriction>
      </xsd:simpleType>
    </xsd:element>
    <xsd:element name="o6509e8325c44be39c5d74d478ab5fe9" ma:index="8" nillable="true" ma:taxonomy="true" ma:internalName="o6509e8325c44be39c5d74d478ab5fe9" ma:taxonomyFieldName="scCurriculum" ma:displayName="Curriculum" ma:default="" ma:fieldId="{86509e83-25c4-4be3-9c5d-74d478ab5fe9}" ma:taxonomyMulti="true" ma:sspId="8e8bc76b-ab44-4d52-af8b-abc5cfd8d121" ma:termSetId="1340b605-a7a3-4498-b802-0a40e69acca1" ma:anchorId="00000000-0000-0000-0000-000000000000" ma:open="false" ma:isKeyword="false">
      <xsd:complexType>
        <xsd:sequence>
          <xsd:element ref="pc:Terms" minOccurs="0" maxOccurs="1"/>
        </xsd:sequence>
      </xsd:complexType>
    </xsd:element>
    <xsd:element name="fb26eb6c56b947ab83953355a7c542c9" ma:index="9" nillable="true" ma:taxonomy="true" ma:internalName="fb26eb6c56b947ab83953355a7c542c9" ma:taxonomyFieldName="scEducationalKeywords" ma:displayName="Educational Keywords" ma:default="" ma:fieldId="{fb26eb6c-56b9-47ab-8395-3355a7c542c9}" ma:taxonomyMulti="true" ma:sspId="8e8bc76b-ab44-4d52-af8b-abc5cfd8d121" ma:termSetId="e0ca0c1b-c024-49e5-a657-9a859f988dc7" ma:anchorId="00000000-0000-0000-0000-000000000000" ma:open="false" ma:isKeyword="false">
      <xsd:complexType>
        <xsd:sequence>
          <xsd:element ref="pc:Terms" minOccurs="0" maxOccurs="1"/>
        </xsd:sequence>
      </xsd:complexType>
    </xsd:element>
    <xsd:element name="na918e1b7036418ea492ea14b52d2869" ma:index="10" nillable="true" ma:taxonomy="true" ma:internalName="na918e1b7036418ea492ea14b52d2869" ma:taxonomyFieldName="scGrade" ma:displayName="Grade" ma:default="" ma:fieldId="{7a918e1b-7036-418e-a492-ea14b52d2869}" ma:taxonomyMulti="true" ma:sspId="8e8bc76b-ab44-4d52-af8b-abc5cfd8d121" ma:termSetId="f09f9afb-497b-4c0c-a551-fc4d01ffbbfa"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d546d0f-bc72-4f69-92be-93e125c07181}" ma:internalName="TaxCatchAll" ma:showField="CatchAllData" ma:web="7a336278-0556-40dc-ad1f-738db1cf74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FCA13-4AD9-48C3-BB90-45B2469527CD}"/>
</file>

<file path=customXml/itemProps2.xml><?xml version="1.0" encoding="utf-8"?>
<ds:datastoreItem xmlns:ds="http://schemas.openxmlformats.org/officeDocument/2006/customXml" ds:itemID="{9674E09B-56FF-4171-B6E7-10090D3651C6}"/>
</file>

<file path=customXml/itemProps3.xml><?xml version="1.0" encoding="utf-8"?>
<ds:datastoreItem xmlns:ds="http://schemas.openxmlformats.org/officeDocument/2006/customXml" ds:itemID="{F822390B-9001-47B8-A55E-DAF27E08323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Our Natural Resources Lesson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0x01010097028D31A3F3404AB96434A9C8DF4FDA</vt:lpwstr>
  </property>
  <property fmtid="{D5CDD505-2E9C-101B-9397-08002B2CF9AE}" pid="3" name="scGrade">
    <vt:lpwstr>54;#HS (9-12)|f5b0e361-2dfe-47ee-986e-eeab1865748c</vt:lpwstr>
  </property>
  <property fmtid="{D5CDD505-2E9C-101B-9397-08002B2CF9AE}" pid="4" name="scEducationalKeywords">
    <vt:lpwstr>19;#Agriculture|974e7bca-a6d7-4c05-ade1-90697f883b15;#20;#Farms|d4358bb7-69b0-4bee-a9d2-6de7e2a6b67e;#23;#Conservation|55794eee-6a3e-4080-afe1-27d1d41878dd;#27;#Urban Growth|48166d2b-20db-4cb6-b8aa-9bafdb6494f5;#12;#Land Use|8716a9f3-5da8-4b98-ad4a-6e95abcae933;#856;#Lessons|48884765-da6c-4789-a9e0-305d0a745b1a</vt:lpwstr>
  </property>
  <property fmtid="{D5CDD505-2E9C-101B-9397-08002B2CF9AE}" pid="5" name="scCurriculum">
    <vt:lpwstr>45;#LS2.C: Ecosystem Dynamics, Functioning, and Resilience|0c6b4e75-9b5e-4712-b2d1-005f2880560a;#973;#LS4.C: Adaptation|892e44cf-c255-4c3c-a443-71d96cc859e1;#49;#LS4.D: Biodiversity and Humans|846fcb52-5876-4b24-9521-a086de2ad6f3</vt:lpwstr>
  </property>
</Properties>
</file>